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Antonio Bold" panose="020B0604020202020204" charset="0"/>
      <p:regular r:id="rId26"/>
    </p:embeddedFont>
    <p:embeddedFont>
      <p:font typeface="Canva Sans" panose="020B0604020202020204" charset="0"/>
      <p:regular r:id="rId27"/>
    </p:embeddedFont>
    <p:embeddedFont>
      <p:font typeface="Canva Sans Bold" panose="020B0604020202020204" charset="0"/>
      <p:regular r:id="rId28"/>
    </p:embeddedFont>
    <p:embeddedFont>
      <p:font typeface="Canva Sans Bold Italics" panose="020B0604020202020204" charset="0"/>
      <p:regular r:id="rId29"/>
    </p:embeddedFont>
    <p:embeddedFont>
      <p:font typeface="Canva Sans Italics"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ביב בן עזרא" userId="ebbd0e63-588c-46fe-a93e-8f5ee511382f" providerId="ADAL" clId="{3EF99362-C648-436E-8313-A861B8471BF2}"/>
    <pc:docChg chg="modSld">
      <pc:chgData name="אביב בן עזרא" userId="ebbd0e63-588c-46fe-a93e-8f5ee511382f" providerId="ADAL" clId="{3EF99362-C648-436E-8313-A861B8471BF2}" dt="2024-03-26T19:52:05.861" v="7" actId="14100"/>
      <pc:docMkLst>
        <pc:docMk/>
      </pc:docMkLst>
      <pc:sldChg chg="modSp mod">
        <pc:chgData name="אביב בן עזרא" userId="ebbd0e63-588c-46fe-a93e-8f5ee511382f" providerId="ADAL" clId="{3EF99362-C648-436E-8313-A861B8471BF2}" dt="2024-03-26T19:52:05.861" v="7" actId="14100"/>
        <pc:sldMkLst>
          <pc:docMk/>
          <pc:sldMk cId="0" sldId="260"/>
        </pc:sldMkLst>
        <pc:spChg chg="mod">
          <ac:chgData name="אביב בן עזרא" userId="ebbd0e63-588c-46fe-a93e-8f5ee511382f" providerId="ADAL" clId="{3EF99362-C648-436E-8313-A861B8471BF2}" dt="2024-03-26T19:52:05.861" v="7" actId="14100"/>
          <ac:spMkLst>
            <pc:docMk/>
            <pc:sldMk cId="0" sldId="260"/>
            <ac:spMk id="10" creationId="{00000000-0000-0000-0000-000000000000}"/>
          </ac:spMkLst>
        </pc:spChg>
      </pc:sldChg>
      <pc:sldChg chg="modSp mod">
        <pc:chgData name="אביב בן עזרא" userId="ebbd0e63-588c-46fe-a93e-8f5ee511382f" providerId="ADAL" clId="{3EF99362-C648-436E-8313-A861B8471BF2}" dt="2024-03-26T19:51:48.242" v="3" actId="14100"/>
        <pc:sldMkLst>
          <pc:docMk/>
          <pc:sldMk cId="0" sldId="273"/>
        </pc:sldMkLst>
        <pc:spChg chg="mod">
          <ac:chgData name="אביב בן עזרא" userId="ebbd0e63-588c-46fe-a93e-8f5ee511382f" providerId="ADAL" clId="{3EF99362-C648-436E-8313-A861B8471BF2}" dt="2024-03-26T19:51:48.242" v="3" actId="14100"/>
          <ac:spMkLst>
            <pc:docMk/>
            <pc:sldMk cId="0" sldId="273"/>
            <ac:spMk id="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26.03.2024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הפרויקט על האתר google colab וכשניסנו להתחיל את המימוש היינו נחסמים עוד בתהליך הcrawling, שינינו את האתר ל redhat</a:t>
            </a:r>
          </a:p>
          <a:p>
            <a:endParaRPr lang="en-US"/>
          </a:p>
          <a:p>
            <a:r>
              <a:rPr lang="en-US"/>
              <a:t>בנוסף, כאשר בנינו את הindex בקוד, בנינו אותה בצורה כזאת שהקישורים היו גם מפתחות בתוך map, ואז בגלל הנקודות שהיו בתוך הקישורים לא יכולנו לפתוח real–time database בתוך firebase ולכן עברנו לתוך firestore.</a:t>
            </a:r>
          </a:p>
          <a:p>
            <a:r>
              <a:rPr lang="en-US"/>
              <a:t>עבודה בצוות גדול, חלוקת משימות נכונה</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בשביל לעשות זחלן- crawling: script שלוקח דאה מהאתר. (בשביל לקרוא את כל התגיות מאתר) על גוגל קולאב ואתר נוסף- לא הצלחנו. (כי דרש להתחבר ופעולות נוספות. )</a:t>
            </a:r>
          </a:p>
          <a:p>
            <a:endParaRPr lang="en-US"/>
          </a:p>
          <a:p>
            <a:r>
              <a:rPr lang="en-US"/>
              <a:t>המידע שלנו מסודר לפי key value. אצלנו בנינו את האינדקס בצורה שבה הקישורים היו key, מה שלא מתאפשר בrealtime database. לכן עברנו לfirestore ששם זה כן מתאפשר</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7.svg"/><Relationship Id="rId9"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7.svg"/><Relationship Id="rId12" Type="http://schemas.openxmlformats.org/officeDocument/2006/relationships/image" Target="../media/image38.png"/><Relationship Id="rId17" Type="http://schemas.openxmlformats.org/officeDocument/2006/relationships/image" Target="../media/image41.svg"/><Relationship Id="rId2" Type="http://schemas.openxmlformats.org/officeDocument/2006/relationships/notesSlide" Target="../notesSlides/notesSlide3.xml"/><Relationship Id="rId16"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11.svg"/><Relationship Id="rId5" Type="http://schemas.openxmlformats.org/officeDocument/2006/relationships/image" Target="../media/image1.png"/><Relationship Id="rId1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image" Target="../media/image35.svg"/><Relationship Id="rId9" Type="http://schemas.openxmlformats.org/officeDocument/2006/relationships/image" Target="../media/image9.svg"/><Relationship Id="rId1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7.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sp>
        <p:nvSpPr>
          <p:cNvPr id="2" name="Freeform 2"/>
          <p:cNvSpPr/>
          <p:nvPr/>
        </p:nvSpPr>
        <p:spPr>
          <a:xfrm>
            <a:off x="16100327" y="240434"/>
            <a:ext cx="1947239" cy="1949532"/>
          </a:xfrm>
          <a:custGeom>
            <a:avLst/>
            <a:gdLst/>
            <a:ahLst/>
            <a:cxnLst/>
            <a:rect l="l" t="t" r="r" b="b"/>
            <a:pathLst>
              <a:path w="1947239" h="1949532">
                <a:moveTo>
                  <a:pt x="0" y="0"/>
                </a:moveTo>
                <a:lnTo>
                  <a:pt x="1947239" y="0"/>
                </a:lnTo>
                <a:lnTo>
                  <a:pt x="1947239" y="1949532"/>
                </a:lnTo>
                <a:lnTo>
                  <a:pt x="0" y="1949532"/>
                </a:lnTo>
                <a:lnTo>
                  <a:pt x="0" y="0"/>
                </a:lnTo>
                <a:close/>
              </a:path>
            </a:pathLst>
          </a:custGeom>
          <a:blipFill>
            <a:blip r:embed="rId2"/>
            <a:stretch>
              <a:fillRect/>
            </a:stretch>
          </a:blipFill>
        </p:spPr>
        <p:txBody>
          <a:bodyPr/>
          <a:lstStyle/>
          <a:p>
            <a:endParaRPr lang="en-IL"/>
          </a:p>
        </p:txBody>
      </p:sp>
      <p:sp>
        <p:nvSpPr>
          <p:cNvPr id="3" name="Freeform 3"/>
          <p:cNvSpPr/>
          <p:nvPr/>
        </p:nvSpPr>
        <p:spPr>
          <a:xfrm>
            <a:off x="1785938" y="5093494"/>
            <a:ext cx="2777490" cy="4114800"/>
          </a:xfrm>
          <a:custGeom>
            <a:avLst/>
            <a:gdLst/>
            <a:ahLst/>
            <a:cxnLst/>
            <a:rect l="l" t="t" r="r" b="b"/>
            <a:pathLst>
              <a:path w="2777490" h="4114800">
                <a:moveTo>
                  <a:pt x="0" y="0"/>
                </a:moveTo>
                <a:lnTo>
                  <a:pt x="2777490" y="0"/>
                </a:lnTo>
                <a:lnTo>
                  <a:pt x="27774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4" name="TextBox 4"/>
          <p:cNvSpPr txBox="1"/>
          <p:nvPr/>
        </p:nvSpPr>
        <p:spPr>
          <a:xfrm>
            <a:off x="4594298" y="2428731"/>
            <a:ext cx="9133092" cy="1724025"/>
          </a:xfrm>
          <a:prstGeom prst="rect">
            <a:avLst/>
          </a:prstGeom>
        </p:spPr>
        <p:txBody>
          <a:bodyPr lIns="0" tIns="0" rIns="0" bIns="0" rtlCol="0" anchor="t">
            <a:spAutoFit/>
          </a:bodyPr>
          <a:lstStyle/>
          <a:p>
            <a:pPr algn="ctr">
              <a:lnSpc>
                <a:spcPts val="13200"/>
              </a:lnSpc>
            </a:pPr>
            <a:r>
              <a:rPr lang="en-US" sz="12000">
                <a:solidFill>
                  <a:srgbClr val="FFFFFF"/>
                </a:solidFill>
                <a:latin typeface="Antonio Bold"/>
              </a:rPr>
              <a:t>PantherSearch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187362" cy="1762760"/>
            <a:chOff x="0" y="0"/>
            <a:chExt cx="2156342" cy="464266"/>
          </a:xfrm>
        </p:grpSpPr>
        <p:sp>
          <p:nvSpPr>
            <p:cNvPr id="3" name="Freeform 3"/>
            <p:cNvSpPr/>
            <p:nvPr/>
          </p:nvSpPr>
          <p:spPr>
            <a:xfrm>
              <a:off x="0" y="0"/>
              <a:ext cx="2156342" cy="464266"/>
            </a:xfrm>
            <a:custGeom>
              <a:avLst/>
              <a:gdLst/>
              <a:ahLst/>
              <a:cxnLst/>
              <a:rect l="l" t="t" r="r" b="b"/>
              <a:pathLst>
                <a:path w="2156342" h="464266">
                  <a:moveTo>
                    <a:pt x="0" y="0"/>
                  </a:moveTo>
                  <a:lnTo>
                    <a:pt x="2156342" y="0"/>
                  </a:lnTo>
                  <a:lnTo>
                    <a:pt x="2156342" y="464266"/>
                  </a:lnTo>
                  <a:lnTo>
                    <a:pt x="0" y="464266"/>
                  </a:lnTo>
                  <a:close/>
                </a:path>
              </a:pathLst>
            </a:custGeom>
            <a:solidFill>
              <a:srgbClr val="FFFFFF"/>
            </a:solidFill>
          </p:spPr>
          <p:txBody>
            <a:bodyPr/>
            <a:lstStyle/>
            <a:p>
              <a:endParaRPr lang="en-IL"/>
            </a:p>
          </p:txBody>
        </p:sp>
        <p:sp>
          <p:nvSpPr>
            <p:cNvPr id="4" name="TextBox 4"/>
            <p:cNvSpPr txBox="1"/>
            <p:nvPr/>
          </p:nvSpPr>
          <p:spPr>
            <a:xfrm>
              <a:off x="0" y="-38100"/>
              <a:ext cx="2156342" cy="502366"/>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7259300" y="9258300"/>
            <a:ext cx="814739" cy="815699"/>
          </a:xfrm>
          <a:custGeom>
            <a:avLst/>
            <a:gdLst/>
            <a:ahLst/>
            <a:cxnLst/>
            <a:rect l="l" t="t" r="r" b="b"/>
            <a:pathLst>
              <a:path w="814739" h="815699">
                <a:moveTo>
                  <a:pt x="0" y="0"/>
                </a:moveTo>
                <a:lnTo>
                  <a:pt x="814739" y="0"/>
                </a:lnTo>
                <a:lnTo>
                  <a:pt x="814739" y="815699"/>
                </a:lnTo>
                <a:lnTo>
                  <a:pt x="0" y="815699"/>
                </a:lnTo>
                <a:lnTo>
                  <a:pt x="0" y="0"/>
                </a:lnTo>
                <a:close/>
              </a:path>
            </a:pathLst>
          </a:custGeom>
          <a:blipFill>
            <a:blip r:embed="rId2"/>
            <a:stretch>
              <a:fillRect/>
            </a:stretch>
          </a:blipFill>
        </p:spPr>
        <p:txBody>
          <a:bodyPr/>
          <a:lstStyle/>
          <a:p>
            <a:endParaRPr lang="en-IL"/>
          </a:p>
        </p:txBody>
      </p:sp>
      <p:sp>
        <p:nvSpPr>
          <p:cNvPr id="6" name="Freeform 6"/>
          <p:cNvSpPr/>
          <p:nvPr/>
        </p:nvSpPr>
        <p:spPr>
          <a:xfrm>
            <a:off x="3927574" y="2491675"/>
            <a:ext cx="10488865" cy="6920264"/>
          </a:xfrm>
          <a:custGeom>
            <a:avLst/>
            <a:gdLst/>
            <a:ahLst/>
            <a:cxnLst/>
            <a:rect l="l" t="t" r="r" b="b"/>
            <a:pathLst>
              <a:path w="10488865" h="6920264">
                <a:moveTo>
                  <a:pt x="0" y="0"/>
                </a:moveTo>
                <a:lnTo>
                  <a:pt x="10488865" y="0"/>
                </a:lnTo>
                <a:lnTo>
                  <a:pt x="10488865" y="6920265"/>
                </a:lnTo>
                <a:lnTo>
                  <a:pt x="0" y="6920265"/>
                </a:lnTo>
                <a:lnTo>
                  <a:pt x="0" y="0"/>
                </a:lnTo>
                <a:close/>
              </a:path>
            </a:pathLst>
          </a:custGeom>
          <a:blipFill>
            <a:blip r:embed="rId3"/>
            <a:stretch>
              <a:fillRect/>
            </a:stretch>
          </a:blipFill>
        </p:spPr>
        <p:txBody>
          <a:bodyPr/>
          <a:lstStyle/>
          <a:p>
            <a:endParaRPr lang="en-IL"/>
          </a:p>
        </p:txBody>
      </p:sp>
      <p:sp>
        <p:nvSpPr>
          <p:cNvPr id="7" name="TextBox 7"/>
          <p:cNvSpPr txBox="1"/>
          <p:nvPr/>
        </p:nvSpPr>
        <p:spPr>
          <a:xfrm>
            <a:off x="0" y="9930765"/>
            <a:ext cx="3927574" cy="356235"/>
          </a:xfrm>
          <a:prstGeom prst="rect">
            <a:avLst/>
          </a:prstGeom>
        </p:spPr>
        <p:txBody>
          <a:bodyPr lIns="0" tIns="0" rIns="0" bIns="0" rtlCol="0" anchor="t">
            <a:spAutoFit/>
          </a:bodyPr>
          <a:lstStyle/>
          <a:p>
            <a:pPr>
              <a:lnSpc>
                <a:spcPts val="2940"/>
              </a:lnSpc>
            </a:pPr>
            <a:r>
              <a:rPr lang="en-US" sz="2100">
                <a:solidFill>
                  <a:srgbClr val="FFFFFF"/>
                </a:solidFill>
                <a:latin typeface="Canva Sans"/>
              </a:rPr>
              <a:t>PantherSearch</a:t>
            </a:r>
          </a:p>
        </p:txBody>
      </p:sp>
      <p:sp>
        <p:nvSpPr>
          <p:cNvPr id="8" name="TextBox 8"/>
          <p:cNvSpPr txBox="1"/>
          <p:nvPr/>
        </p:nvSpPr>
        <p:spPr>
          <a:xfrm>
            <a:off x="606919" y="-34274"/>
            <a:ext cx="9285854" cy="1640808"/>
          </a:xfrm>
          <a:prstGeom prst="rect">
            <a:avLst/>
          </a:prstGeom>
        </p:spPr>
        <p:txBody>
          <a:bodyPr lIns="0" tIns="0" rIns="0" bIns="0" rtlCol="0" anchor="t">
            <a:spAutoFit/>
          </a:bodyPr>
          <a:lstStyle/>
          <a:p>
            <a:pPr>
              <a:lnSpc>
                <a:spcPts val="13323"/>
              </a:lnSpc>
            </a:pPr>
            <a:r>
              <a:rPr lang="en-US" sz="9516">
                <a:solidFill>
                  <a:srgbClr val="174876"/>
                </a:solidFill>
                <a:latin typeface="Antonio Bold"/>
              </a:rPr>
              <a:t>Results Screen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187362" cy="1762760"/>
            <a:chOff x="0" y="0"/>
            <a:chExt cx="2156342" cy="464266"/>
          </a:xfrm>
        </p:grpSpPr>
        <p:sp>
          <p:nvSpPr>
            <p:cNvPr id="3" name="Freeform 3"/>
            <p:cNvSpPr/>
            <p:nvPr/>
          </p:nvSpPr>
          <p:spPr>
            <a:xfrm>
              <a:off x="0" y="0"/>
              <a:ext cx="2156342" cy="464266"/>
            </a:xfrm>
            <a:custGeom>
              <a:avLst/>
              <a:gdLst/>
              <a:ahLst/>
              <a:cxnLst/>
              <a:rect l="l" t="t" r="r" b="b"/>
              <a:pathLst>
                <a:path w="2156342" h="464266">
                  <a:moveTo>
                    <a:pt x="0" y="0"/>
                  </a:moveTo>
                  <a:lnTo>
                    <a:pt x="2156342" y="0"/>
                  </a:lnTo>
                  <a:lnTo>
                    <a:pt x="2156342" y="464266"/>
                  </a:lnTo>
                  <a:lnTo>
                    <a:pt x="0" y="464266"/>
                  </a:lnTo>
                  <a:close/>
                </a:path>
              </a:pathLst>
            </a:custGeom>
            <a:solidFill>
              <a:srgbClr val="FFFFFF"/>
            </a:solidFill>
          </p:spPr>
          <p:txBody>
            <a:bodyPr/>
            <a:lstStyle/>
            <a:p>
              <a:endParaRPr lang="en-IL"/>
            </a:p>
          </p:txBody>
        </p:sp>
        <p:sp>
          <p:nvSpPr>
            <p:cNvPr id="4" name="TextBox 4"/>
            <p:cNvSpPr txBox="1"/>
            <p:nvPr/>
          </p:nvSpPr>
          <p:spPr>
            <a:xfrm>
              <a:off x="0" y="-38100"/>
              <a:ext cx="2156342" cy="502366"/>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7259300" y="9258300"/>
            <a:ext cx="814739" cy="815699"/>
          </a:xfrm>
          <a:custGeom>
            <a:avLst/>
            <a:gdLst/>
            <a:ahLst/>
            <a:cxnLst/>
            <a:rect l="l" t="t" r="r" b="b"/>
            <a:pathLst>
              <a:path w="814739" h="815699">
                <a:moveTo>
                  <a:pt x="0" y="0"/>
                </a:moveTo>
                <a:lnTo>
                  <a:pt x="814739" y="0"/>
                </a:lnTo>
                <a:lnTo>
                  <a:pt x="814739" y="815699"/>
                </a:lnTo>
                <a:lnTo>
                  <a:pt x="0" y="815699"/>
                </a:lnTo>
                <a:lnTo>
                  <a:pt x="0" y="0"/>
                </a:lnTo>
                <a:close/>
              </a:path>
            </a:pathLst>
          </a:custGeom>
          <a:blipFill>
            <a:blip r:embed="rId2"/>
            <a:stretch>
              <a:fillRect/>
            </a:stretch>
          </a:blipFill>
        </p:spPr>
        <p:txBody>
          <a:bodyPr/>
          <a:lstStyle/>
          <a:p>
            <a:endParaRPr lang="en-IL"/>
          </a:p>
        </p:txBody>
      </p:sp>
      <p:sp>
        <p:nvSpPr>
          <p:cNvPr id="6" name="Freeform 6"/>
          <p:cNvSpPr/>
          <p:nvPr/>
        </p:nvSpPr>
        <p:spPr>
          <a:xfrm>
            <a:off x="444931" y="3331865"/>
            <a:ext cx="17519961" cy="3336996"/>
          </a:xfrm>
          <a:custGeom>
            <a:avLst/>
            <a:gdLst/>
            <a:ahLst/>
            <a:cxnLst/>
            <a:rect l="l" t="t" r="r" b="b"/>
            <a:pathLst>
              <a:path w="17519961" h="3336996">
                <a:moveTo>
                  <a:pt x="0" y="0"/>
                </a:moveTo>
                <a:lnTo>
                  <a:pt x="17519961" y="0"/>
                </a:lnTo>
                <a:lnTo>
                  <a:pt x="17519961" y="3336996"/>
                </a:lnTo>
                <a:lnTo>
                  <a:pt x="0" y="3336996"/>
                </a:lnTo>
                <a:lnTo>
                  <a:pt x="0" y="0"/>
                </a:lnTo>
                <a:close/>
              </a:path>
            </a:pathLst>
          </a:custGeom>
          <a:blipFill>
            <a:blip r:embed="rId3"/>
            <a:stretch>
              <a:fillRect l="-504" r="-504"/>
            </a:stretch>
          </a:blipFill>
        </p:spPr>
        <p:txBody>
          <a:bodyPr/>
          <a:lstStyle/>
          <a:p>
            <a:endParaRPr lang="en-IL"/>
          </a:p>
        </p:txBody>
      </p:sp>
      <p:sp>
        <p:nvSpPr>
          <p:cNvPr id="7" name="TextBox 7"/>
          <p:cNvSpPr txBox="1"/>
          <p:nvPr/>
        </p:nvSpPr>
        <p:spPr>
          <a:xfrm>
            <a:off x="0" y="9930765"/>
            <a:ext cx="3927574" cy="356235"/>
          </a:xfrm>
          <a:prstGeom prst="rect">
            <a:avLst/>
          </a:prstGeom>
        </p:spPr>
        <p:txBody>
          <a:bodyPr lIns="0" tIns="0" rIns="0" bIns="0" rtlCol="0" anchor="t">
            <a:spAutoFit/>
          </a:bodyPr>
          <a:lstStyle/>
          <a:p>
            <a:pPr>
              <a:lnSpc>
                <a:spcPts val="2940"/>
              </a:lnSpc>
            </a:pPr>
            <a:r>
              <a:rPr lang="en-US" sz="2100">
                <a:solidFill>
                  <a:srgbClr val="FFFFFF"/>
                </a:solidFill>
                <a:latin typeface="Canva Sans"/>
              </a:rPr>
              <a:t>PantherSearch</a:t>
            </a:r>
          </a:p>
        </p:txBody>
      </p:sp>
      <p:sp>
        <p:nvSpPr>
          <p:cNvPr id="8" name="TextBox 8"/>
          <p:cNvSpPr txBox="1"/>
          <p:nvPr/>
        </p:nvSpPr>
        <p:spPr>
          <a:xfrm>
            <a:off x="444931" y="113046"/>
            <a:ext cx="9285854" cy="1640808"/>
          </a:xfrm>
          <a:prstGeom prst="rect">
            <a:avLst/>
          </a:prstGeom>
        </p:spPr>
        <p:txBody>
          <a:bodyPr lIns="0" tIns="0" rIns="0" bIns="0" rtlCol="0" anchor="t">
            <a:spAutoFit/>
          </a:bodyPr>
          <a:lstStyle/>
          <a:p>
            <a:pPr>
              <a:lnSpc>
                <a:spcPts val="13323"/>
              </a:lnSpc>
            </a:pPr>
            <a:r>
              <a:rPr lang="en-US" sz="9516">
                <a:solidFill>
                  <a:srgbClr val="174876"/>
                </a:solidFill>
                <a:latin typeface="Antonio Bold"/>
              </a:rPr>
              <a:t>Chatbot Screen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187362" cy="1762760"/>
            <a:chOff x="0" y="0"/>
            <a:chExt cx="2156342" cy="464266"/>
          </a:xfrm>
        </p:grpSpPr>
        <p:sp>
          <p:nvSpPr>
            <p:cNvPr id="3" name="Freeform 3"/>
            <p:cNvSpPr/>
            <p:nvPr/>
          </p:nvSpPr>
          <p:spPr>
            <a:xfrm>
              <a:off x="0" y="0"/>
              <a:ext cx="2156342" cy="464266"/>
            </a:xfrm>
            <a:custGeom>
              <a:avLst/>
              <a:gdLst/>
              <a:ahLst/>
              <a:cxnLst/>
              <a:rect l="l" t="t" r="r" b="b"/>
              <a:pathLst>
                <a:path w="2156342" h="464266">
                  <a:moveTo>
                    <a:pt x="0" y="0"/>
                  </a:moveTo>
                  <a:lnTo>
                    <a:pt x="2156342" y="0"/>
                  </a:lnTo>
                  <a:lnTo>
                    <a:pt x="2156342" y="464266"/>
                  </a:lnTo>
                  <a:lnTo>
                    <a:pt x="0" y="464266"/>
                  </a:lnTo>
                  <a:close/>
                </a:path>
              </a:pathLst>
            </a:custGeom>
            <a:solidFill>
              <a:srgbClr val="FFFFFF"/>
            </a:solidFill>
          </p:spPr>
          <p:txBody>
            <a:bodyPr/>
            <a:lstStyle/>
            <a:p>
              <a:endParaRPr lang="en-IL"/>
            </a:p>
          </p:txBody>
        </p:sp>
        <p:sp>
          <p:nvSpPr>
            <p:cNvPr id="4" name="TextBox 4"/>
            <p:cNvSpPr txBox="1"/>
            <p:nvPr/>
          </p:nvSpPr>
          <p:spPr>
            <a:xfrm>
              <a:off x="0" y="-38100"/>
              <a:ext cx="2156342" cy="502366"/>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7259300" y="9258300"/>
            <a:ext cx="814739" cy="815699"/>
          </a:xfrm>
          <a:custGeom>
            <a:avLst/>
            <a:gdLst/>
            <a:ahLst/>
            <a:cxnLst/>
            <a:rect l="l" t="t" r="r" b="b"/>
            <a:pathLst>
              <a:path w="814739" h="815699">
                <a:moveTo>
                  <a:pt x="0" y="0"/>
                </a:moveTo>
                <a:lnTo>
                  <a:pt x="814739" y="0"/>
                </a:lnTo>
                <a:lnTo>
                  <a:pt x="814739" y="815699"/>
                </a:lnTo>
                <a:lnTo>
                  <a:pt x="0" y="815699"/>
                </a:lnTo>
                <a:lnTo>
                  <a:pt x="0" y="0"/>
                </a:lnTo>
                <a:close/>
              </a:path>
            </a:pathLst>
          </a:custGeom>
          <a:blipFill>
            <a:blip r:embed="rId2"/>
            <a:stretch>
              <a:fillRect/>
            </a:stretch>
          </a:blipFill>
        </p:spPr>
        <p:txBody>
          <a:bodyPr/>
          <a:lstStyle/>
          <a:p>
            <a:endParaRPr lang="en-IL"/>
          </a:p>
        </p:txBody>
      </p:sp>
      <p:sp>
        <p:nvSpPr>
          <p:cNvPr id="6" name="Freeform 6"/>
          <p:cNvSpPr/>
          <p:nvPr/>
        </p:nvSpPr>
        <p:spPr>
          <a:xfrm>
            <a:off x="633179" y="3535745"/>
            <a:ext cx="17033490" cy="3217749"/>
          </a:xfrm>
          <a:custGeom>
            <a:avLst/>
            <a:gdLst/>
            <a:ahLst/>
            <a:cxnLst/>
            <a:rect l="l" t="t" r="r" b="b"/>
            <a:pathLst>
              <a:path w="17033490" h="3217749">
                <a:moveTo>
                  <a:pt x="0" y="0"/>
                </a:moveTo>
                <a:lnTo>
                  <a:pt x="17033490" y="0"/>
                </a:lnTo>
                <a:lnTo>
                  <a:pt x="17033490" y="3217749"/>
                </a:lnTo>
                <a:lnTo>
                  <a:pt x="0" y="3217749"/>
                </a:lnTo>
                <a:lnTo>
                  <a:pt x="0" y="0"/>
                </a:lnTo>
                <a:close/>
              </a:path>
            </a:pathLst>
          </a:custGeom>
          <a:blipFill>
            <a:blip r:embed="rId3"/>
            <a:stretch>
              <a:fillRect/>
            </a:stretch>
          </a:blipFill>
        </p:spPr>
        <p:txBody>
          <a:bodyPr/>
          <a:lstStyle/>
          <a:p>
            <a:endParaRPr lang="en-IL"/>
          </a:p>
        </p:txBody>
      </p:sp>
      <p:sp>
        <p:nvSpPr>
          <p:cNvPr id="7" name="TextBox 7"/>
          <p:cNvSpPr txBox="1"/>
          <p:nvPr/>
        </p:nvSpPr>
        <p:spPr>
          <a:xfrm>
            <a:off x="0" y="9930765"/>
            <a:ext cx="3927574" cy="356235"/>
          </a:xfrm>
          <a:prstGeom prst="rect">
            <a:avLst/>
          </a:prstGeom>
        </p:spPr>
        <p:txBody>
          <a:bodyPr lIns="0" tIns="0" rIns="0" bIns="0" rtlCol="0" anchor="t">
            <a:spAutoFit/>
          </a:bodyPr>
          <a:lstStyle/>
          <a:p>
            <a:pPr>
              <a:lnSpc>
                <a:spcPts val="2940"/>
              </a:lnSpc>
            </a:pPr>
            <a:r>
              <a:rPr lang="en-US" sz="2100">
                <a:solidFill>
                  <a:srgbClr val="FFFFFF"/>
                </a:solidFill>
                <a:latin typeface="Canva Sans"/>
              </a:rPr>
              <a:t>PantherSearch</a:t>
            </a:r>
          </a:p>
        </p:txBody>
      </p:sp>
      <p:sp>
        <p:nvSpPr>
          <p:cNvPr id="8" name="TextBox 8"/>
          <p:cNvSpPr txBox="1"/>
          <p:nvPr/>
        </p:nvSpPr>
        <p:spPr>
          <a:xfrm>
            <a:off x="315551" y="-34274"/>
            <a:ext cx="9285854" cy="1640808"/>
          </a:xfrm>
          <a:prstGeom prst="rect">
            <a:avLst/>
          </a:prstGeom>
        </p:spPr>
        <p:txBody>
          <a:bodyPr lIns="0" tIns="0" rIns="0" bIns="0" rtlCol="0" anchor="t">
            <a:spAutoFit/>
          </a:bodyPr>
          <a:lstStyle/>
          <a:p>
            <a:pPr>
              <a:lnSpc>
                <a:spcPts val="13323"/>
              </a:lnSpc>
            </a:pPr>
            <a:r>
              <a:rPr lang="en-US" sz="9516">
                <a:solidFill>
                  <a:srgbClr val="174876"/>
                </a:solidFill>
                <a:latin typeface="Antonio Bold"/>
              </a:rPr>
              <a:t>Manager Screen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187362" cy="1762760"/>
            <a:chOff x="0" y="0"/>
            <a:chExt cx="2156342" cy="464266"/>
          </a:xfrm>
        </p:grpSpPr>
        <p:sp>
          <p:nvSpPr>
            <p:cNvPr id="3" name="Freeform 3"/>
            <p:cNvSpPr/>
            <p:nvPr/>
          </p:nvSpPr>
          <p:spPr>
            <a:xfrm>
              <a:off x="0" y="0"/>
              <a:ext cx="2156342" cy="464266"/>
            </a:xfrm>
            <a:custGeom>
              <a:avLst/>
              <a:gdLst/>
              <a:ahLst/>
              <a:cxnLst/>
              <a:rect l="l" t="t" r="r" b="b"/>
              <a:pathLst>
                <a:path w="2156342" h="464266">
                  <a:moveTo>
                    <a:pt x="0" y="0"/>
                  </a:moveTo>
                  <a:lnTo>
                    <a:pt x="2156342" y="0"/>
                  </a:lnTo>
                  <a:lnTo>
                    <a:pt x="2156342" y="464266"/>
                  </a:lnTo>
                  <a:lnTo>
                    <a:pt x="0" y="464266"/>
                  </a:lnTo>
                  <a:close/>
                </a:path>
              </a:pathLst>
            </a:custGeom>
            <a:solidFill>
              <a:srgbClr val="FFFFFF"/>
            </a:solidFill>
          </p:spPr>
          <p:txBody>
            <a:bodyPr/>
            <a:lstStyle/>
            <a:p>
              <a:endParaRPr lang="en-IL"/>
            </a:p>
          </p:txBody>
        </p:sp>
        <p:sp>
          <p:nvSpPr>
            <p:cNvPr id="4" name="TextBox 4"/>
            <p:cNvSpPr txBox="1"/>
            <p:nvPr/>
          </p:nvSpPr>
          <p:spPr>
            <a:xfrm>
              <a:off x="0" y="-38100"/>
              <a:ext cx="2156342" cy="502366"/>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7259300" y="9258300"/>
            <a:ext cx="814739" cy="815699"/>
          </a:xfrm>
          <a:custGeom>
            <a:avLst/>
            <a:gdLst/>
            <a:ahLst/>
            <a:cxnLst/>
            <a:rect l="l" t="t" r="r" b="b"/>
            <a:pathLst>
              <a:path w="814739" h="815699">
                <a:moveTo>
                  <a:pt x="0" y="0"/>
                </a:moveTo>
                <a:lnTo>
                  <a:pt x="814739" y="0"/>
                </a:lnTo>
                <a:lnTo>
                  <a:pt x="814739" y="815699"/>
                </a:lnTo>
                <a:lnTo>
                  <a:pt x="0" y="815699"/>
                </a:lnTo>
                <a:lnTo>
                  <a:pt x="0" y="0"/>
                </a:lnTo>
                <a:close/>
              </a:path>
            </a:pathLst>
          </a:custGeom>
          <a:blipFill>
            <a:blip r:embed="rId3"/>
            <a:stretch>
              <a:fillRect/>
            </a:stretch>
          </a:blipFill>
        </p:spPr>
        <p:txBody>
          <a:bodyPr/>
          <a:lstStyle/>
          <a:p>
            <a:endParaRPr lang="en-IL"/>
          </a:p>
        </p:txBody>
      </p:sp>
      <p:grpSp>
        <p:nvGrpSpPr>
          <p:cNvPr id="6" name="Group 6"/>
          <p:cNvGrpSpPr/>
          <p:nvPr/>
        </p:nvGrpSpPr>
        <p:grpSpPr>
          <a:xfrm>
            <a:off x="2638602" y="2501216"/>
            <a:ext cx="13294505" cy="7194649"/>
            <a:chOff x="0" y="0"/>
            <a:chExt cx="17726007" cy="9592865"/>
          </a:xfrm>
        </p:grpSpPr>
        <p:sp>
          <p:nvSpPr>
            <p:cNvPr id="7" name="Freeform 7"/>
            <p:cNvSpPr/>
            <p:nvPr/>
          </p:nvSpPr>
          <p:spPr>
            <a:xfrm>
              <a:off x="17154" y="2553824"/>
              <a:ext cx="17708853" cy="7039041"/>
            </a:xfrm>
            <a:custGeom>
              <a:avLst/>
              <a:gdLst/>
              <a:ahLst/>
              <a:cxnLst/>
              <a:rect l="l" t="t" r="r" b="b"/>
              <a:pathLst>
                <a:path w="17708853" h="7039041">
                  <a:moveTo>
                    <a:pt x="0" y="0"/>
                  </a:moveTo>
                  <a:lnTo>
                    <a:pt x="17708853" y="0"/>
                  </a:lnTo>
                  <a:lnTo>
                    <a:pt x="17708853" y="7039041"/>
                  </a:lnTo>
                  <a:lnTo>
                    <a:pt x="0" y="7039041"/>
                  </a:lnTo>
                  <a:lnTo>
                    <a:pt x="0" y="0"/>
                  </a:lnTo>
                  <a:close/>
                </a:path>
              </a:pathLst>
            </a:custGeom>
            <a:blipFill>
              <a:blip r:embed="rId4"/>
              <a:stretch>
                <a:fillRect/>
              </a:stretch>
            </a:blipFill>
          </p:spPr>
          <p:txBody>
            <a:bodyPr/>
            <a:lstStyle/>
            <a:p>
              <a:endParaRPr lang="en-IL"/>
            </a:p>
          </p:txBody>
        </p:sp>
        <p:sp>
          <p:nvSpPr>
            <p:cNvPr id="8" name="Freeform 8"/>
            <p:cNvSpPr/>
            <p:nvPr/>
          </p:nvSpPr>
          <p:spPr>
            <a:xfrm>
              <a:off x="0" y="0"/>
              <a:ext cx="17726007" cy="2877207"/>
            </a:xfrm>
            <a:custGeom>
              <a:avLst/>
              <a:gdLst/>
              <a:ahLst/>
              <a:cxnLst/>
              <a:rect l="l" t="t" r="r" b="b"/>
              <a:pathLst>
                <a:path w="17726007" h="2877207">
                  <a:moveTo>
                    <a:pt x="0" y="0"/>
                  </a:moveTo>
                  <a:lnTo>
                    <a:pt x="17726007" y="0"/>
                  </a:lnTo>
                  <a:lnTo>
                    <a:pt x="17726007" y="2877207"/>
                  </a:lnTo>
                  <a:lnTo>
                    <a:pt x="0" y="2877207"/>
                  </a:lnTo>
                  <a:lnTo>
                    <a:pt x="0" y="0"/>
                  </a:lnTo>
                  <a:close/>
                </a:path>
              </a:pathLst>
            </a:custGeom>
            <a:blipFill>
              <a:blip r:embed="rId5"/>
              <a:stretch>
                <a:fillRect/>
              </a:stretch>
            </a:blipFill>
          </p:spPr>
          <p:txBody>
            <a:bodyPr/>
            <a:lstStyle/>
            <a:p>
              <a:endParaRPr lang="en-IL"/>
            </a:p>
          </p:txBody>
        </p:sp>
      </p:grpSp>
      <p:sp>
        <p:nvSpPr>
          <p:cNvPr id="9" name="TextBox 9"/>
          <p:cNvSpPr txBox="1"/>
          <p:nvPr/>
        </p:nvSpPr>
        <p:spPr>
          <a:xfrm>
            <a:off x="0" y="9930765"/>
            <a:ext cx="3927574" cy="356235"/>
          </a:xfrm>
          <a:prstGeom prst="rect">
            <a:avLst/>
          </a:prstGeom>
        </p:spPr>
        <p:txBody>
          <a:bodyPr lIns="0" tIns="0" rIns="0" bIns="0" rtlCol="0" anchor="t">
            <a:spAutoFit/>
          </a:bodyPr>
          <a:lstStyle/>
          <a:p>
            <a:pPr>
              <a:lnSpc>
                <a:spcPts val="2940"/>
              </a:lnSpc>
            </a:pPr>
            <a:r>
              <a:rPr lang="en-US" sz="2100">
                <a:solidFill>
                  <a:srgbClr val="FFFFFF"/>
                </a:solidFill>
                <a:latin typeface="Canva Sans"/>
              </a:rPr>
              <a:t>PantherSearch</a:t>
            </a:r>
          </a:p>
        </p:txBody>
      </p:sp>
      <p:sp>
        <p:nvSpPr>
          <p:cNvPr id="10" name="TextBox 10"/>
          <p:cNvSpPr txBox="1"/>
          <p:nvPr/>
        </p:nvSpPr>
        <p:spPr>
          <a:xfrm>
            <a:off x="378661" y="-34274"/>
            <a:ext cx="9285854" cy="1640808"/>
          </a:xfrm>
          <a:prstGeom prst="rect">
            <a:avLst/>
          </a:prstGeom>
        </p:spPr>
        <p:txBody>
          <a:bodyPr lIns="0" tIns="0" rIns="0" bIns="0" rtlCol="0" anchor="t">
            <a:spAutoFit/>
          </a:bodyPr>
          <a:lstStyle/>
          <a:p>
            <a:pPr>
              <a:lnSpc>
                <a:spcPts val="13323"/>
              </a:lnSpc>
            </a:pPr>
            <a:r>
              <a:rPr lang="en-US" sz="9516">
                <a:solidFill>
                  <a:srgbClr val="174876"/>
                </a:solidFill>
                <a:latin typeface="Antonio Bold"/>
              </a:rPr>
              <a:t>Statistic Screen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797116" cy="2454328"/>
            <a:chOff x="0" y="0"/>
            <a:chExt cx="1526813" cy="646407"/>
          </a:xfrm>
        </p:grpSpPr>
        <p:sp>
          <p:nvSpPr>
            <p:cNvPr id="3" name="Freeform 3"/>
            <p:cNvSpPr/>
            <p:nvPr/>
          </p:nvSpPr>
          <p:spPr>
            <a:xfrm>
              <a:off x="0" y="0"/>
              <a:ext cx="1526813" cy="646407"/>
            </a:xfrm>
            <a:custGeom>
              <a:avLst/>
              <a:gdLst/>
              <a:ahLst/>
              <a:cxnLst/>
              <a:rect l="l" t="t" r="r" b="b"/>
              <a:pathLst>
                <a:path w="1526813" h="646407">
                  <a:moveTo>
                    <a:pt x="0" y="0"/>
                  </a:moveTo>
                  <a:lnTo>
                    <a:pt x="1526813" y="0"/>
                  </a:lnTo>
                  <a:lnTo>
                    <a:pt x="1526813" y="646407"/>
                  </a:lnTo>
                  <a:lnTo>
                    <a:pt x="0" y="646407"/>
                  </a:lnTo>
                  <a:close/>
                </a:path>
              </a:pathLst>
            </a:custGeom>
            <a:solidFill>
              <a:srgbClr val="FFFFFF"/>
            </a:solidFill>
          </p:spPr>
          <p:txBody>
            <a:bodyPr/>
            <a:lstStyle/>
            <a:p>
              <a:endParaRPr lang="en-IL"/>
            </a:p>
          </p:txBody>
        </p:sp>
        <p:sp>
          <p:nvSpPr>
            <p:cNvPr id="4" name="TextBox 4"/>
            <p:cNvSpPr txBox="1"/>
            <p:nvPr/>
          </p:nvSpPr>
          <p:spPr>
            <a:xfrm>
              <a:off x="0" y="-38100"/>
              <a:ext cx="1526813" cy="68450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99538" y="74639"/>
            <a:ext cx="6730806" cy="2066925"/>
          </a:xfrm>
          <a:prstGeom prst="rect">
            <a:avLst/>
          </a:prstGeom>
        </p:spPr>
        <p:txBody>
          <a:bodyPr lIns="0" tIns="0" rIns="0" bIns="0" rtlCol="0" anchor="t">
            <a:spAutoFit/>
          </a:bodyPr>
          <a:lstStyle/>
          <a:p>
            <a:pPr>
              <a:lnSpc>
                <a:spcPts val="16800"/>
              </a:lnSpc>
            </a:pPr>
            <a:r>
              <a:rPr lang="en-US" sz="12000">
                <a:solidFill>
                  <a:srgbClr val="174876"/>
                </a:solidFill>
                <a:latin typeface="Antonio Bold"/>
              </a:rPr>
              <a:t>DataBase</a:t>
            </a:r>
          </a:p>
        </p:txBody>
      </p:sp>
      <p:sp>
        <p:nvSpPr>
          <p:cNvPr id="6" name="TextBox 6"/>
          <p:cNvSpPr txBox="1"/>
          <p:nvPr/>
        </p:nvSpPr>
        <p:spPr>
          <a:xfrm>
            <a:off x="3759342" y="5668582"/>
            <a:ext cx="4616643"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Canva Sans Bold"/>
              </a:rPr>
              <a:t>Index Creating</a:t>
            </a:r>
          </a:p>
        </p:txBody>
      </p:sp>
      <p:sp>
        <p:nvSpPr>
          <p:cNvPr id="7" name="TextBox 7"/>
          <p:cNvSpPr txBox="1"/>
          <p:nvPr/>
        </p:nvSpPr>
        <p:spPr>
          <a:xfrm>
            <a:off x="7866109" y="3431524"/>
            <a:ext cx="4616643" cy="121348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3F6FA"/>
                </a:solidFill>
                <a:latin typeface="Canva Sans Italics"/>
              </a:rPr>
              <a:t>The index and array of images are stored in the database, each run of the project retrieves them.</a:t>
            </a:r>
          </a:p>
        </p:txBody>
      </p:sp>
      <p:sp>
        <p:nvSpPr>
          <p:cNvPr id="8" name="TextBox 8"/>
          <p:cNvSpPr txBox="1"/>
          <p:nvPr/>
        </p:nvSpPr>
        <p:spPr>
          <a:xfrm>
            <a:off x="7866109" y="2829613"/>
            <a:ext cx="4616643"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Canva Sans Bold"/>
              </a:rPr>
              <a:t>Storage</a:t>
            </a:r>
          </a:p>
        </p:txBody>
      </p:sp>
      <p:sp>
        <p:nvSpPr>
          <p:cNvPr id="9" name="TextBox 9"/>
          <p:cNvSpPr txBox="1"/>
          <p:nvPr/>
        </p:nvSpPr>
        <p:spPr>
          <a:xfrm>
            <a:off x="13050026" y="1360514"/>
            <a:ext cx="4616643" cy="121348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FFFFF"/>
                </a:solidFill>
                <a:latin typeface="Canva Sans Italics"/>
              </a:rPr>
              <a:t>When you want to make an update to the index/set of answers, you update the database.</a:t>
            </a:r>
          </a:p>
        </p:txBody>
      </p:sp>
      <p:sp>
        <p:nvSpPr>
          <p:cNvPr id="10" name="TextBox 10"/>
          <p:cNvSpPr txBox="1"/>
          <p:nvPr/>
        </p:nvSpPr>
        <p:spPr>
          <a:xfrm>
            <a:off x="13050026" y="758603"/>
            <a:ext cx="4616643"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Canva Sans Bold"/>
              </a:rPr>
              <a:t>Index Update</a:t>
            </a:r>
          </a:p>
        </p:txBody>
      </p:sp>
      <p:sp>
        <p:nvSpPr>
          <p:cNvPr id="11" name="TextBox 11"/>
          <p:cNvSpPr txBox="1"/>
          <p:nvPr/>
        </p:nvSpPr>
        <p:spPr>
          <a:xfrm>
            <a:off x="3759342" y="6270492"/>
            <a:ext cx="4690684" cy="2585085"/>
          </a:xfrm>
          <a:prstGeom prst="rect">
            <a:avLst/>
          </a:prstGeom>
        </p:spPr>
        <p:txBody>
          <a:bodyPr lIns="0" tIns="0" rIns="0" bIns="0" rtlCol="0" anchor="t">
            <a:spAutoFit/>
          </a:bodyPr>
          <a:lstStyle/>
          <a:p>
            <a:pPr>
              <a:lnSpc>
                <a:spcPts val="2940"/>
              </a:lnSpc>
              <a:spcBef>
                <a:spcPct val="0"/>
              </a:spcBef>
            </a:pPr>
            <a:r>
              <a:rPr lang="en-US" sz="2100">
                <a:solidFill>
                  <a:srgbClr val="FFFFFF"/>
                </a:solidFill>
                <a:latin typeface="Canva Sans"/>
              </a:rPr>
              <a:t>Creating the index and creating the set of answers for the chatbot are operations that take quite a bit of time, it would not be efficient to do them every run of the project. Therefore using an external database is necessary</a:t>
            </a:r>
          </a:p>
        </p:txBody>
      </p:sp>
      <p:sp>
        <p:nvSpPr>
          <p:cNvPr id="12" name="TextBox 12"/>
          <p:cNvSpPr txBox="1"/>
          <p:nvPr/>
        </p:nvSpPr>
        <p:spPr>
          <a:xfrm>
            <a:off x="0" y="9930765"/>
            <a:ext cx="3927574" cy="356235"/>
          </a:xfrm>
          <a:prstGeom prst="rect">
            <a:avLst/>
          </a:prstGeom>
        </p:spPr>
        <p:txBody>
          <a:bodyPr lIns="0" tIns="0" rIns="0" bIns="0" rtlCol="0" anchor="t">
            <a:spAutoFit/>
          </a:bodyPr>
          <a:lstStyle/>
          <a:p>
            <a:pPr>
              <a:lnSpc>
                <a:spcPts val="2940"/>
              </a:lnSpc>
            </a:pPr>
            <a:r>
              <a:rPr lang="en-US" sz="2100">
                <a:solidFill>
                  <a:srgbClr val="FFFFFF"/>
                </a:solidFill>
                <a:latin typeface="Canva Sans"/>
              </a:rPr>
              <a:t>PantherSearch</a:t>
            </a:r>
          </a:p>
        </p:txBody>
      </p:sp>
      <p:sp>
        <p:nvSpPr>
          <p:cNvPr id="13" name="Freeform 13"/>
          <p:cNvSpPr/>
          <p:nvPr/>
        </p:nvSpPr>
        <p:spPr>
          <a:xfrm>
            <a:off x="17259300" y="9258300"/>
            <a:ext cx="814739" cy="815699"/>
          </a:xfrm>
          <a:custGeom>
            <a:avLst/>
            <a:gdLst/>
            <a:ahLst/>
            <a:cxnLst/>
            <a:rect l="l" t="t" r="r" b="b"/>
            <a:pathLst>
              <a:path w="814739" h="815699">
                <a:moveTo>
                  <a:pt x="0" y="0"/>
                </a:moveTo>
                <a:lnTo>
                  <a:pt x="814739" y="0"/>
                </a:lnTo>
                <a:lnTo>
                  <a:pt x="814739" y="815699"/>
                </a:lnTo>
                <a:lnTo>
                  <a:pt x="0" y="815699"/>
                </a:lnTo>
                <a:lnTo>
                  <a:pt x="0" y="0"/>
                </a:lnTo>
                <a:close/>
              </a:path>
            </a:pathLst>
          </a:custGeom>
          <a:blipFill>
            <a:blip r:embed="rId2"/>
            <a:stretch>
              <a:fillRect/>
            </a:stretch>
          </a:blipFill>
        </p:spPr>
        <p:txBody>
          <a:bodyPr/>
          <a:lstStyle/>
          <a:p>
            <a:endParaRPr lang="en-IL"/>
          </a:p>
        </p:txBody>
      </p:sp>
      <p:sp>
        <p:nvSpPr>
          <p:cNvPr id="14" name="TextBox 14"/>
          <p:cNvSpPr txBox="1"/>
          <p:nvPr/>
        </p:nvSpPr>
        <p:spPr>
          <a:xfrm>
            <a:off x="11365191" y="5906970"/>
            <a:ext cx="4616643"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Canva Sans Bold"/>
              </a:rPr>
              <a:t>chalnge</a:t>
            </a:r>
          </a:p>
        </p:txBody>
      </p:sp>
      <p:sp>
        <p:nvSpPr>
          <p:cNvPr id="15" name="TextBox 15"/>
          <p:cNvSpPr txBox="1"/>
          <p:nvPr/>
        </p:nvSpPr>
        <p:spPr>
          <a:xfrm>
            <a:off x="11365191" y="6518251"/>
            <a:ext cx="5584220" cy="1506708"/>
          </a:xfrm>
          <a:prstGeom prst="rect">
            <a:avLst/>
          </a:prstGeom>
        </p:spPr>
        <p:txBody>
          <a:bodyPr lIns="0" tIns="0" rIns="0" bIns="0" rtlCol="0" anchor="t">
            <a:spAutoFit/>
          </a:bodyPr>
          <a:lstStyle/>
          <a:p>
            <a:pPr>
              <a:lnSpc>
                <a:spcPts val="3053"/>
              </a:lnSpc>
              <a:spcBef>
                <a:spcPct val="0"/>
              </a:spcBef>
            </a:pPr>
            <a:r>
              <a:rPr lang="en-US" sz="2180">
                <a:solidFill>
                  <a:srgbClr val="FFFFFF"/>
                </a:solidFill>
                <a:latin typeface="Canva Sans"/>
              </a:rPr>
              <a:t>At first we chose to use firebase but we ran into problems (it didn't support our index structure), so we switched to firestore.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0" y="-19700"/>
            <a:ext cx="8045162" cy="1762760"/>
            <a:chOff x="0" y="0"/>
            <a:chExt cx="2118890" cy="464266"/>
          </a:xfrm>
        </p:grpSpPr>
        <p:sp>
          <p:nvSpPr>
            <p:cNvPr id="3" name="Freeform 3"/>
            <p:cNvSpPr/>
            <p:nvPr/>
          </p:nvSpPr>
          <p:spPr>
            <a:xfrm>
              <a:off x="0" y="0"/>
              <a:ext cx="2118890" cy="464266"/>
            </a:xfrm>
            <a:custGeom>
              <a:avLst/>
              <a:gdLst/>
              <a:ahLst/>
              <a:cxnLst/>
              <a:rect l="l" t="t" r="r" b="b"/>
              <a:pathLst>
                <a:path w="2118890" h="464266">
                  <a:moveTo>
                    <a:pt x="0" y="0"/>
                  </a:moveTo>
                  <a:lnTo>
                    <a:pt x="2118890" y="0"/>
                  </a:lnTo>
                  <a:lnTo>
                    <a:pt x="2118890" y="464266"/>
                  </a:lnTo>
                  <a:lnTo>
                    <a:pt x="0" y="464266"/>
                  </a:lnTo>
                  <a:close/>
                </a:path>
              </a:pathLst>
            </a:custGeom>
            <a:solidFill>
              <a:srgbClr val="FFFFFF"/>
            </a:solidFill>
          </p:spPr>
          <p:txBody>
            <a:bodyPr/>
            <a:lstStyle/>
            <a:p>
              <a:endParaRPr lang="en-IL"/>
            </a:p>
          </p:txBody>
        </p:sp>
        <p:sp>
          <p:nvSpPr>
            <p:cNvPr id="4" name="TextBox 4"/>
            <p:cNvSpPr txBox="1"/>
            <p:nvPr/>
          </p:nvSpPr>
          <p:spPr>
            <a:xfrm>
              <a:off x="0" y="-38100"/>
              <a:ext cx="2118890" cy="502366"/>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7259300" y="9258300"/>
            <a:ext cx="814739" cy="815699"/>
          </a:xfrm>
          <a:custGeom>
            <a:avLst/>
            <a:gdLst/>
            <a:ahLst/>
            <a:cxnLst/>
            <a:rect l="l" t="t" r="r" b="b"/>
            <a:pathLst>
              <a:path w="814739" h="815699">
                <a:moveTo>
                  <a:pt x="0" y="0"/>
                </a:moveTo>
                <a:lnTo>
                  <a:pt x="814739" y="0"/>
                </a:lnTo>
                <a:lnTo>
                  <a:pt x="814739" y="815699"/>
                </a:lnTo>
                <a:lnTo>
                  <a:pt x="0" y="815699"/>
                </a:lnTo>
                <a:lnTo>
                  <a:pt x="0" y="0"/>
                </a:lnTo>
                <a:close/>
              </a:path>
            </a:pathLst>
          </a:custGeom>
          <a:blipFill>
            <a:blip r:embed="rId2"/>
            <a:stretch>
              <a:fillRect/>
            </a:stretch>
          </a:blipFill>
        </p:spPr>
        <p:txBody>
          <a:bodyPr/>
          <a:lstStyle/>
          <a:p>
            <a:endParaRPr lang="en-IL"/>
          </a:p>
        </p:txBody>
      </p:sp>
      <p:sp>
        <p:nvSpPr>
          <p:cNvPr id="6" name="Freeform 6"/>
          <p:cNvSpPr/>
          <p:nvPr/>
        </p:nvSpPr>
        <p:spPr>
          <a:xfrm>
            <a:off x="3074943" y="2457435"/>
            <a:ext cx="12138114" cy="6800865"/>
          </a:xfrm>
          <a:custGeom>
            <a:avLst/>
            <a:gdLst/>
            <a:ahLst/>
            <a:cxnLst/>
            <a:rect l="l" t="t" r="r" b="b"/>
            <a:pathLst>
              <a:path w="12138114" h="6800865">
                <a:moveTo>
                  <a:pt x="0" y="0"/>
                </a:moveTo>
                <a:lnTo>
                  <a:pt x="12138114" y="0"/>
                </a:lnTo>
                <a:lnTo>
                  <a:pt x="12138114" y="6800865"/>
                </a:lnTo>
                <a:lnTo>
                  <a:pt x="0" y="6800865"/>
                </a:lnTo>
                <a:lnTo>
                  <a:pt x="0" y="0"/>
                </a:lnTo>
                <a:close/>
              </a:path>
            </a:pathLst>
          </a:custGeom>
          <a:blipFill>
            <a:blip r:embed="rId3"/>
            <a:stretch>
              <a:fillRect/>
            </a:stretch>
          </a:blipFill>
        </p:spPr>
        <p:txBody>
          <a:bodyPr/>
          <a:lstStyle/>
          <a:p>
            <a:endParaRPr lang="en-IL"/>
          </a:p>
        </p:txBody>
      </p:sp>
      <p:sp>
        <p:nvSpPr>
          <p:cNvPr id="7" name="TextBox 7"/>
          <p:cNvSpPr txBox="1"/>
          <p:nvPr/>
        </p:nvSpPr>
        <p:spPr>
          <a:xfrm>
            <a:off x="0" y="9930765"/>
            <a:ext cx="3927574" cy="356235"/>
          </a:xfrm>
          <a:prstGeom prst="rect">
            <a:avLst/>
          </a:prstGeom>
        </p:spPr>
        <p:txBody>
          <a:bodyPr lIns="0" tIns="0" rIns="0" bIns="0" rtlCol="0" anchor="t">
            <a:spAutoFit/>
          </a:bodyPr>
          <a:lstStyle/>
          <a:p>
            <a:pPr>
              <a:lnSpc>
                <a:spcPts val="2940"/>
              </a:lnSpc>
            </a:pPr>
            <a:r>
              <a:rPr lang="en-US" sz="2100">
                <a:solidFill>
                  <a:srgbClr val="FFFFFF"/>
                </a:solidFill>
                <a:latin typeface="Canva Sans"/>
              </a:rPr>
              <a:t>PantherSearch</a:t>
            </a:r>
          </a:p>
        </p:txBody>
      </p:sp>
      <p:sp>
        <p:nvSpPr>
          <p:cNvPr id="8" name="TextBox 8"/>
          <p:cNvSpPr txBox="1"/>
          <p:nvPr/>
        </p:nvSpPr>
        <p:spPr>
          <a:xfrm>
            <a:off x="205108" y="2141"/>
            <a:ext cx="9120842" cy="1547627"/>
          </a:xfrm>
          <a:prstGeom prst="rect">
            <a:avLst/>
          </a:prstGeom>
        </p:spPr>
        <p:txBody>
          <a:bodyPr lIns="0" tIns="0" rIns="0" bIns="0" rtlCol="0" anchor="t">
            <a:spAutoFit/>
          </a:bodyPr>
          <a:lstStyle/>
          <a:p>
            <a:pPr>
              <a:lnSpc>
                <a:spcPts val="12642"/>
              </a:lnSpc>
            </a:pPr>
            <a:r>
              <a:rPr lang="en-US" sz="9030">
                <a:solidFill>
                  <a:srgbClr val="174876"/>
                </a:solidFill>
                <a:latin typeface="Antonio Bold"/>
              </a:rPr>
              <a:t>DataBase images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0" y="-98647"/>
            <a:ext cx="5797116" cy="2454328"/>
            <a:chOff x="0" y="0"/>
            <a:chExt cx="1526813" cy="646407"/>
          </a:xfrm>
        </p:grpSpPr>
        <p:sp>
          <p:nvSpPr>
            <p:cNvPr id="3" name="Freeform 3"/>
            <p:cNvSpPr/>
            <p:nvPr/>
          </p:nvSpPr>
          <p:spPr>
            <a:xfrm>
              <a:off x="0" y="0"/>
              <a:ext cx="1526813" cy="646407"/>
            </a:xfrm>
            <a:custGeom>
              <a:avLst/>
              <a:gdLst/>
              <a:ahLst/>
              <a:cxnLst/>
              <a:rect l="l" t="t" r="r" b="b"/>
              <a:pathLst>
                <a:path w="1526813" h="646407">
                  <a:moveTo>
                    <a:pt x="0" y="0"/>
                  </a:moveTo>
                  <a:lnTo>
                    <a:pt x="1526813" y="0"/>
                  </a:lnTo>
                  <a:lnTo>
                    <a:pt x="1526813" y="646407"/>
                  </a:lnTo>
                  <a:lnTo>
                    <a:pt x="0" y="646407"/>
                  </a:lnTo>
                  <a:close/>
                </a:path>
              </a:pathLst>
            </a:custGeom>
            <a:solidFill>
              <a:srgbClr val="FFFFFF"/>
            </a:solidFill>
          </p:spPr>
          <p:txBody>
            <a:bodyPr/>
            <a:lstStyle/>
            <a:p>
              <a:endParaRPr lang="en-IL"/>
            </a:p>
          </p:txBody>
        </p:sp>
        <p:sp>
          <p:nvSpPr>
            <p:cNvPr id="4" name="TextBox 4"/>
            <p:cNvSpPr txBox="1"/>
            <p:nvPr/>
          </p:nvSpPr>
          <p:spPr>
            <a:xfrm>
              <a:off x="0" y="-38100"/>
              <a:ext cx="1526813" cy="68450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62171" y="171572"/>
            <a:ext cx="6730806" cy="2066925"/>
          </a:xfrm>
          <a:prstGeom prst="rect">
            <a:avLst/>
          </a:prstGeom>
        </p:spPr>
        <p:txBody>
          <a:bodyPr lIns="0" tIns="0" rIns="0" bIns="0" rtlCol="0" anchor="t">
            <a:spAutoFit/>
          </a:bodyPr>
          <a:lstStyle/>
          <a:p>
            <a:pPr>
              <a:lnSpc>
                <a:spcPts val="16800"/>
              </a:lnSpc>
            </a:pPr>
            <a:r>
              <a:rPr lang="en-US" sz="12000">
                <a:solidFill>
                  <a:srgbClr val="174876"/>
                </a:solidFill>
                <a:latin typeface="Antonio Bold"/>
              </a:rPr>
              <a:t>ChatBot</a:t>
            </a:r>
          </a:p>
        </p:txBody>
      </p:sp>
      <p:sp>
        <p:nvSpPr>
          <p:cNvPr id="6" name="TextBox 6"/>
          <p:cNvSpPr txBox="1"/>
          <p:nvPr/>
        </p:nvSpPr>
        <p:spPr>
          <a:xfrm>
            <a:off x="8375985" y="4360487"/>
            <a:ext cx="4616643"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Canva Sans Bold"/>
              </a:rPr>
              <a:t>Answers</a:t>
            </a:r>
          </a:p>
        </p:txBody>
      </p:sp>
      <p:sp>
        <p:nvSpPr>
          <p:cNvPr id="7" name="TextBox 7"/>
          <p:cNvSpPr txBox="1"/>
          <p:nvPr/>
        </p:nvSpPr>
        <p:spPr>
          <a:xfrm>
            <a:off x="8375985" y="1673278"/>
            <a:ext cx="4616643" cy="121348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3F6FA"/>
                </a:solidFill>
                <a:latin typeface="Canva Sans Italics"/>
              </a:rPr>
              <a:t>We have added all the words from the index to the options of the questions asked</a:t>
            </a:r>
          </a:p>
        </p:txBody>
      </p:sp>
      <p:sp>
        <p:nvSpPr>
          <p:cNvPr id="8" name="TextBox 8"/>
          <p:cNvSpPr txBox="1"/>
          <p:nvPr/>
        </p:nvSpPr>
        <p:spPr>
          <a:xfrm>
            <a:off x="8375985" y="1071367"/>
            <a:ext cx="4616643"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Canva Sans Bold"/>
              </a:rPr>
              <a:t>Optinal Words</a:t>
            </a:r>
          </a:p>
        </p:txBody>
      </p:sp>
      <p:sp>
        <p:nvSpPr>
          <p:cNvPr id="9" name="TextBox 9"/>
          <p:cNvSpPr txBox="1"/>
          <p:nvPr/>
        </p:nvSpPr>
        <p:spPr>
          <a:xfrm>
            <a:off x="8375985" y="4962397"/>
            <a:ext cx="5031835" cy="727710"/>
          </a:xfrm>
          <a:prstGeom prst="rect">
            <a:avLst/>
          </a:prstGeom>
        </p:spPr>
        <p:txBody>
          <a:bodyPr lIns="0" tIns="0" rIns="0" bIns="0" rtlCol="0" anchor="t">
            <a:spAutoFit/>
          </a:bodyPr>
          <a:lstStyle/>
          <a:p>
            <a:pPr>
              <a:lnSpc>
                <a:spcPts val="2940"/>
              </a:lnSpc>
              <a:spcBef>
                <a:spcPct val="0"/>
              </a:spcBef>
            </a:pPr>
            <a:r>
              <a:rPr lang="en-US" sz="2100">
                <a:solidFill>
                  <a:srgbClr val="FFFFFF"/>
                </a:solidFill>
                <a:latin typeface="Canva Sans"/>
              </a:rPr>
              <a:t>For each word, we have added as possible answers its links.</a:t>
            </a:r>
          </a:p>
        </p:txBody>
      </p:sp>
      <p:sp>
        <p:nvSpPr>
          <p:cNvPr id="10" name="TextBox 10"/>
          <p:cNvSpPr txBox="1"/>
          <p:nvPr/>
        </p:nvSpPr>
        <p:spPr>
          <a:xfrm>
            <a:off x="0" y="9930765"/>
            <a:ext cx="3927574" cy="356235"/>
          </a:xfrm>
          <a:prstGeom prst="rect">
            <a:avLst/>
          </a:prstGeom>
        </p:spPr>
        <p:txBody>
          <a:bodyPr lIns="0" tIns="0" rIns="0" bIns="0" rtlCol="0" anchor="t">
            <a:spAutoFit/>
          </a:bodyPr>
          <a:lstStyle/>
          <a:p>
            <a:pPr>
              <a:lnSpc>
                <a:spcPts val="2940"/>
              </a:lnSpc>
            </a:pPr>
            <a:r>
              <a:rPr lang="en-US" sz="2100">
                <a:solidFill>
                  <a:srgbClr val="FFFFFF"/>
                </a:solidFill>
                <a:latin typeface="Canva Sans"/>
              </a:rPr>
              <a:t>PantherSearch</a:t>
            </a:r>
          </a:p>
        </p:txBody>
      </p:sp>
      <p:sp>
        <p:nvSpPr>
          <p:cNvPr id="11" name="Freeform 11"/>
          <p:cNvSpPr/>
          <p:nvPr/>
        </p:nvSpPr>
        <p:spPr>
          <a:xfrm>
            <a:off x="17259300" y="9258300"/>
            <a:ext cx="814739" cy="815699"/>
          </a:xfrm>
          <a:custGeom>
            <a:avLst/>
            <a:gdLst/>
            <a:ahLst/>
            <a:cxnLst/>
            <a:rect l="l" t="t" r="r" b="b"/>
            <a:pathLst>
              <a:path w="814739" h="815699">
                <a:moveTo>
                  <a:pt x="0" y="0"/>
                </a:moveTo>
                <a:lnTo>
                  <a:pt x="814739" y="0"/>
                </a:lnTo>
                <a:lnTo>
                  <a:pt x="814739" y="815699"/>
                </a:lnTo>
                <a:lnTo>
                  <a:pt x="0" y="815699"/>
                </a:lnTo>
                <a:lnTo>
                  <a:pt x="0" y="0"/>
                </a:lnTo>
                <a:close/>
              </a:path>
            </a:pathLst>
          </a:custGeom>
          <a:blipFill>
            <a:blip r:embed="rId2"/>
            <a:stretch>
              <a:fillRect/>
            </a:stretch>
          </a:blipFill>
        </p:spPr>
        <p:txBody>
          <a:bodyPr/>
          <a:lstStyle/>
          <a:p>
            <a:endParaRPr lang="en-IL"/>
          </a:p>
        </p:txBody>
      </p:sp>
      <p:sp>
        <p:nvSpPr>
          <p:cNvPr id="12" name="TextBox 12"/>
          <p:cNvSpPr txBox="1"/>
          <p:nvPr/>
        </p:nvSpPr>
        <p:spPr>
          <a:xfrm>
            <a:off x="8375985" y="7537957"/>
            <a:ext cx="4616643"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Canva Sans Bold"/>
              </a:rPr>
              <a:t>Text</a:t>
            </a:r>
          </a:p>
        </p:txBody>
      </p:sp>
      <p:sp>
        <p:nvSpPr>
          <p:cNvPr id="13" name="TextBox 13"/>
          <p:cNvSpPr txBox="1"/>
          <p:nvPr/>
        </p:nvSpPr>
        <p:spPr>
          <a:xfrm>
            <a:off x="8375985" y="8149238"/>
            <a:ext cx="5584220" cy="744708"/>
          </a:xfrm>
          <a:prstGeom prst="rect">
            <a:avLst/>
          </a:prstGeom>
        </p:spPr>
        <p:txBody>
          <a:bodyPr lIns="0" tIns="0" rIns="0" bIns="0" rtlCol="0" anchor="t">
            <a:spAutoFit/>
          </a:bodyPr>
          <a:lstStyle/>
          <a:p>
            <a:pPr>
              <a:lnSpc>
                <a:spcPts val="3053"/>
              </a:lnSpc>
              <a:spcBef>
                <a:spcPct val="0"/>
              </a:spcBef>
            </a:pPr>
            <a:r>
              <a:rPr lang="en-US" sz="2180">
                <a:solidFill>
                  <a:srgbClr val="FFFFFF"/>
                </a:solidFill>
                <a:latin typeface="Canva Sans"/>
              </a:rPr>
              <a:t>After that, we also added relevant text from the link to each link.</a:t>
            </a:r>
          </a:p>
        </p:txBody>
      </p:sp>
      <p:sp>
        <p:nvSpPr>
          <p:cNvPr id="14" name="AutoShape 14"/>
          <p:cNvSpPr/>
          <p:nvPr/>
        </p:nvSpPr>
        <p:spPr>
          <a:xfrm>
            <a:off x="11187145" y="3239597"/>
            <a:ext cx="0" cy="1123133"/>
          </a:xfrm>
          <a:prstGeom prst="line">
            <a:avLst/>
          </a:prstGeom>
          <a:ln w="38100" cap="flat">
            <a:solidFill>
              <a:srgbClr val="FFFFFF"/>
            </a:solidFill>
            <a:prstDash val="solid"/>
            <a:headEnd type="none" w="sm" len="sm"/>
            <a:tailEnd type="arrow" w="med" len="sm"/>
          </a:ln>
        </p:spPr>
        <p:txBody>
          <a:bodyPr/>
          <a:lstStyle/>
          <a:p>
            <a:endParaRPr lang="en-IL"/>
          </a:p>
        </p:txBody>
      </p:sp>
      <p:sp>
        <p:nvSpPr>
          <p:cNvPr id="15" name="AutoShape 15"/>
          <p:cNvSpPr/>
          <p:nvPr/>
        </p:nvSpPr>
        <p:spPr>
          <a:xfrm>
            <a:off x="11149045" y="6471975"/>
            <a:ext cx="0" cy="1123133"/>
          </a:xfrm>
          <a:prstGeom prst="line">
            <a:avLst/>
          </a:prstGeom>
          <a:ln w="38100" cap="flat">
            <a:solidFill>
              <a:srgbClr val="FFFFFF"/>
            </a:solidFill>
            <a:prstDash val="solid"/>
            <a:headEnd type="none" w="sm" len="sm"/>
            <a:tailEnd type="arrow" w="med" len="sm"/>
          </a:ln>
        </p:spPr>
        <p:txBody>
          <a:bodyPr/>
          <a:lstStyle/>
          <a:p>
            <a:endParaRPr lang="en-IL"/>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797116" cy="2454328"/>
            <a:chOff x="0" y="0"/>
            <a:chExt cx="1526813" cy="646407"/>
          </a:xfrm>
        </p:grpSpPr>
        <p:sp>
          <p:nvSpPr>
            <p:cNvPr id="3" name="Freeform 3"/>
            <p:cNvSpPr/>
            <p:nvPr/>
          </p:nvSpPr>
          <p:spPr>
            <a:xfrm>
              <a:off x="0" y="0"/>
              <a:ext cx="1526813" cy="646407"/>
            </a:xfrm>
            <a:custGeom>
              <a:avLst/>
              <a:gdLst/>
              <a:ahLst/>
              <a:cxnLst/>
              <a:rect l="l" t="t" r="r" b="b"/>
              <a:pathLst>
                <a:path w="1526813" h="646407">
                  <a:moveTo>
                    <a:pt x="0" y="0"/>
                  </a:moveTo>
                  <a:lnTo>
                    <a:pt x="1526813" y="0"/>
                  </a:lnTo>
                  <a:lnTo>
                    <a:pt x="1526813" y="646407"/>
                  </a:lnTo>
                  <a:lnTo>
                    <a:pt x="0" y="646407"/>
                  </a:lnTo>
                  <a:close/>
                </a:path>
              </a:pathLst>
            </a:custGeom>
            <a:solidFill>
              <a:srgbClr val="FFFFFF"/>
            </a:solidFill>
          </p:spPr>
          <p:txBody>
            <a:bodyPr/>
            <a:lstStyle/>
            <a:p>
              <a:endParaRPr lang="en-IL"/>
            </a:p>
          </p:txBody>
        </p:sp>
        <p:sp>
          <p:nvSpPr>
            <p:cNvPr id="4" name="TextBox 4"/>
            <p:cNvSpPr txBox="1"/>
            <p:nvPr/>
          </p:nvSpPr>
          <p:spPr>
            <a:xfrm>
              <a:off x="0" y="-38100"/>
              <a:ext cx="1526813" cy="68450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7259300" y="9258300"/>
            <a:ext cx="814739" cy="815699"/>
          </a:xfrm>
          <a:custGeom>
            <a:avLst/>
            <a:gdLst/>
            <a:ahLst/>
            <a:cxnLst/>
            <a:rect l="l" t="t" r="r" b="b"/>
            <a:pathLst>
              <a:path w="814739" h="815699">
                <a:moveTo>
                  <a:pt x="0" y="0"/>
                </a:moveTo>
                <a:lnTo>
                  <a:pt x="814739" y="0"/>
                </a:lnTo>
                <a:lnTo>
                  <a:pt x="814739" y="815699"/>
                </a:lnTo>
                <a:lnTo>
                  <a:pt x="0" y="815699"/>
                </a:lnTo>
                <a:lnTo>
                  <a:pt x="0" y="0"/>
                </a:lnTo>
                <a:close/>
              </a:path>
            </a:pathLst>
          </a:custGeom>
          <a:blipFill>
            <a:blip r:embed="rId2"/>
            <a:stretch>
              <a:fillRect/>
            </a:stretch>
          </a:blipFill>
        </p:spPr>
        <p:txBody>
          <a:bodyPr/>
          <a:lstStyle/>
          <a:p>
            <a:endParaRPr lang="en-IL"/>
          </a:p>
        </p:txBody>
      </p:sp>
      <p:sp>
        <p:nvSpPr>
          <p:cNvPr id="6" name="Freeform 6"/>
          <p:cNvSpPr/>
          <p:nvPr/>
        </p:nvSpPr>
        <p:spPr>
          <a:xfrm>
            <a:off x="8080119" y="0"/>
            <a:ext cx="9586550" cy="10287000"/>
          </a:xfrm>
          <a:custGeom>
            <a:avLst/>
            <a:gdLst/>
            <a:ahLst/>
            <a:cxnLst/>
            <a:rect l="l" t="t" r="r" b="b"/>
            <a:pathLst>
              <a:path w="9586550" h="10287000">
                <a:moveTo>
                  <a:pt x="0" y="0"/>
                </a:moveTo>
                <a:lnTo>
                  <a:pt x="9586550" y="0"/>
                </a:lnTo>
                <a:lnTo>
                  <a:pt x="9586550" y="10287000"/>
                </a:lnTo>
                <a:lnTo>
                  <a:pt x="0" y="10287000"/>
                </a:lnTo>
                <a:lnTo>
                  <a:pt x="0" y="0"/>
                </a:lnTo>
                <a:close/>
              </a:path>
            </a:pathLst>
          </a:custGeom>
          <a:blipFill>
            <a:blip r:embed="rId3"/>
            <a:stretch>
              <a:fillRect/>
            </a:stretch>
          </a:blipFill>
        </p:spPr>
        <p:txBody>
          <a:bodyPr/>
          <a:lstStyle/>
          <a:p>
            <a:endParaRPr lang="en-IL"/>
          </a:p>
        </p:txBody>
      </p:sp>
      <p:sp>
        <p:nvSpPr>
          <p:cNvPr id="7" name="TextBox 7"/>
          <p:cNvSpPr txBox="1"/>
          <p:nvPr/>
        </p:nvSpPr>
        <p:spPr>
          <a:xfrm>
            <a:off x="562171" y="74639"/>
            <a:ext cx="6730806" cy="2066925"/>
          </a:xfrm>
          <a:prstGeom prst="rect">
            <a:avLst/>
          </a:prstGeom>
        </p:spPr>
        <p:txBody>
          <a:bodyPr lIns="0" tIns="0" rIns="0" bIns="0" rtlCol="0" anchor="t">
            <a:spAutoFit/>
          </a:bodyPr>
          <a:lstStyle/>
          <a:p>
            <a:pPr>
              <a:lnSpc>
                <a:spcPts val="16800"/>
              </a:lnSpc>
            </a:pPr>
            <a:r>
              <a:rPr lang="en-US" sz="12000">
                <a:solidFill>
                  <a:srgbClr val="174876"/>
                </a:solidFill>
                <a:latin typeface="Antonio Bold"/>
              </a:rPr>
              <a:t>ChatBot</a:t>
            </a:r>
          </a:p>
        </p:txBody>
      </p:sp>
      <p:sp>
        <p:nvSpPr>
          <p:cNvPr id="8" name="TextBox 8"/>
          <p:cNvSpPr txBox="1"/>
          <p:nvPr/>
        </p:nvSpPr>
        <p:spPr>
          <a:xfrm>
            <a:off x="0" y="9930765"/>
            <a:ext cx="3927574" cy="356235"/>
          </a:xfrm>
          <a:prstGeom prst="rect">
            <a:avLst/>
          </a:prstGeom>
        </p:spPr>
        <p:txBody>
          <a:bodyPr lIns="0" tIns="0" rIns="0" bIns="0" rtlCol="0" anchor="t">
            <a:spAutoFit/>
          </a:bodyPr>
          <a:lstStyle/>
          <a:p>
            <a:pPr>
              <a:lnSpc>
                <a:spcPts val="2940"/>
              </a:lnSpc>
            </a:pPr>
            <a:r>
              <a:rPr lang="en-US" sz="2100">
                <a:solidFill>
                  <a:srgbClr val="FFFFFF"/>
                </a:solidFill>
                <a:latin typeface="Canva Sans"/>
              </a:rPr>
              <a:t>PantherSearch</a:t>
            </a:r>
          </a:p>
        </p:txBody>
      </p:sp>
      <p:sp>
        <p:nvSpPr>
          <p:cNvPr id="9" name="TextBox 9"/>
          <p:cNvSpPr txBox="1"/>
          <p:nvPr/>
        </p:nvSpPr>
        <p:spPr>
          <a:xfrm>
            <a:off x="695304" y="5105400"/>
            <a:ext cx="5549944" cy="2956560"/>
          </a:xfrm>
          <a:prstGeom prst="rect">
            <a:avLst/>
          </a:prstGeom>
        </p:spPr>
        <p:txBody>
          <a:bodyPr lIns="0" tIns="0" rIns="0" bIns="0" rtlCol="0" anchor="t">
            <a:spAutoFit/>
          </a:bodyPr>
          <a:lstStyle/>
          <a:p>
            <a:pPr algn="ctr">
              <a:lnSpc>
                <a:spcPts val="2940"/>
              </a:lnSpc>
              <a:spcBef>
                <a:spcPct val="0"/>
              </a:spcBef>
            </a:pPr>
            <a:r>
              <a:rPr lang="en-US" sz="2100">
                <a:solidFill>
                  <a:srgbClr val="FFFFFF"/>
                </a:solidFill>
                <a:latin typeface="Canva Sans"/>
              </a:rPr>
              <a:t>We checked what the general structure of each page in redhat looks like and based on this structure we defined a number of options where we think the answer will be.</a:t>
            </a:r>
          </a:p>
          <a:p>
            <a:pPr algn="ctr">
              <a:lnSpc>
                <a:spcPts val="2940"/>
              </a:lnSpc>
              <a:spcBef>
                <a:spcPct val="0"/>
              </a:spcBef>
            </a:pPr>
            <a:endParaRPr lang="en-US" sz="2100">
              <a:solidFill>
                <a:srgbClr val="FFFFFF"/>
              </a:solidFill>
              <a:latin typeface="Canva Sans"/>
            </a:endParaRPr>
          </a:p>
          <a:p>
            <a:pPr algn="ctr">
              <a:lnSpc>
                <a:spcPts val="2940"/>
              </a:lnSpc>
              <a:spcBef>
                <a:spcPct val="0"/>
              </a:spcBef>
            </a:pPr>
            <a:r>
              <a:rPr lang="en-US" sz="2100">
                <a:solidFill>
                  <a:srgbClr val="FFFFFF"/>
                </a:solidFill>
                <a:latin typeface="Canva Sans"/>
              </a:rPr>
              <a:t>The following function does this and returns the answer as text, which we will enter as a possible answer.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0" y="-8906"/>
            <a:ext cx="7014731" cy="1762760"/>
            <a:chOff x="0" y="0"/>
            <a:chExt cx="1847501" cy="464266"/>
          </a:xfrm>
        </p:grpSpPr>
        <p:sp>
          <p:nvSpPr>
            <p:cNvPr id="3" name="Freeform 3"/>
            <p:cNvSpPr/>
            <p:nvPr/>
          </p:nvSpPr>
          <p:spPr>
            <a:xfrm>
              <a:off x="0" y="0"/>
              <a:ext cx="1847501" cy="464266"/>
            </a:xfrm>
            <a:custGeom>
              <a:avLst/>
              <a:gdLst/>
              <a:ahLst/>
              <a:cxnLst/>
              <a:rect l="l" t="t" r="r" b="b"/>
              <a:pathLst>
                <a:path w="1847501" h="464266">
                  <a:moveTo>
                    <a:pt x="0" y="0"/>
                  </a:moveTo>
                  <a:lnTo>
                    <a:pt x="1847501" y="0"/>
                  </a:lnTo>
                  <a:lnTo>
                    <a:pt x="1847501" y="464266"/>
                  </a:lnTo>
                  <a:lnTo>
                    <a:pt x="0" y="464266"/>
                  </a:lnTo>
                  <a:close/>
                </a:path>
              </a:pathLst>
            </a:custGeom>
            <a:solidFill>
              <a:srgbClr val="FFFFFF"/>
            </a:solidFill>
          </p:spPr>
          <p:txBody>
            <a:bodyPr/>
            <a:lstStyle/>
            <a:p>
              <a:endParaRPr lang="en-IL"/>
            </a:p>
          </p:txBody>
        </p:sp>
        <p:sp>
          <p:nvSpPr>
            <p:cNvPr id="4" name="TextBox 4"/>
            <p:cNvSpPr txBox="1"/>
            <p:nvPr/>
          </p:nvSpPr>
          <p:spPr>
            <a:xfrm>
              <a:off x="0" y="-38100"/>
              <a:ext cx="1847501" cy="502366"/>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7259300" y="9258300"/>
            <a:ext cx="814739" cy="815699"/>
          </a:xfrm>
          <a:custGeom>
            <a:avLst/>
            <a:gdLst/>
            <a:ahLst/>
            <a:cxnLst/>
            <a:rect l="l" t="t" r="r" b="b"/>
            <a:pathLst>
              <a:path w="814739" h="815699">
                <a:moveTo>
                  <a:pt x="0" y="0"/>
                </a:moveTo>
                <a:lnTo>
                  <a:pt x="814739" y="0"/>
                </a:lnTo>
                <a:lnTo>
                  <a:pt x="814739" y="815699"/>
                </a:lnTo>
                <a:lnTo>
                  <a:pt x="0" y="815699"/>
                </a:lnTo>
                <a:lnTo>
                  <a:pt x="0" y="0"/>
                </a:lnTo>
                <a:close/>
              </a:path>
            </a:pathLst>
          </a:custGeom>
          <a:blipFill>
            <a:blip r:embed="rId2"/>
            <a:stretch>
              <a:fillRect/>
            </a:stretch>
          </a:blipFill>
        </p:spPr>
        <p:txBody>
          <a:bodyPr/>
          <a:lstStyle/>
          <a:p>
            <a:endParaRPr lang="en-IL"/>
          </a:p>
        </p:txBody>
      </p:sp>
      <p:sp>
        <p:nvSpPr>
          <p:cNvPr id="6" name="Freeform 6"/>
          <p:cNvSpPr/>
          <p:nvPr/>
        </p:nvSpPr>
        <p:spPr>
          <a:xfrm>
            <a:off x="9069263" y="1888587"/>
            <a:ext cx="1553067" cy="1553067"/>
          </a:xfrm>
          <a:custGeom>
            <a:avLst/>
            <a:gdLst/>
            <a:ahLst/>
            <a:cxnLst/>
            <a:rect l="l" t="t" r="r" b="b"/>
            <a:pathLst>
              <a:path w="1553067" h="1553067">
                <a:moveTo>
                  <a:pt x="0" y="0"/>
                </a:moveTo>
                <a:lnTo>
                  <a:pt x="1553067" y="0"/>
                </a:lnTo>
                <a:lnTo>
                  <a:pt x="1553067" y="1553067"/>
                </a:lnTo>
                <a:lnTo>
                  <a:pt x="0" y="1553067"/>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txBody>
          <a:bodyPr/>
          <a:lstStyle/>
          <a:p>
            <a:endParaRPr lang="en-IL"/>
          </a:p>
        </p:txBody>
      </p:sp>
      <p:sp>
        <p:nvSpPr>
          <p:cNvPr id="7" name="Freeform 7"/>
          <p:cNvSpPr/>
          <p:nvPr/>
        </p:nvSpPr>
        <p:spPr>
          <a:xfrm>
            <a:off x="9069263" y="7026701"/>
            <a:ext cx="1553067" cy="1553067"/>
          </a:xfrm>
          <a:custGeom>
            <a:avLst/>
            <a:gdLst/>
            <a:ahLst/>
            <a:cxnLst/>
            <a:rect l="l" t="t" r="r" b="b"/>
            <a:pathLst>
              <a:path w="1553067" h="1553067">
                <a:moveTo>
                  <a:pt x="0" y="0"/>
                </a:moveTo>
                <a:lnTo>
                  <a:pt x="1553067" y="0"/>
                </a:lnTo>
                <a:lnTo>
                  <a:pt x="1553067" y="1553067"/>
                </a:lnTo>
                <a:lnTo>
                  <a:pt x="0" y="1553067"/>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txBody>
          <a:bodyPr/>
          <a:lstStyle/>
          <a:p>
            <a:endParaRPr lang="en-IL"/>
          </a:p>
        </p:txBody>
      </p:sp>
      <p:sp>
        <p:nvSpPr>
          <p:cNvPr id="8" name="AutoShape 8"/>
          <p:cNvSpPr/>
          <p:nvPr/>
        </p:nvSpPr>
        <p:spPr>
          <a:xfrm flipH="1">
            <a:off x="9982200" y="3305809"/>
            <a:ext cx="6752" cy="3594527"/>
          </a:xfrm>
          <a:prstGeom prst="line">
            <a:avLst/>
          </a:prstGeom>
          <a:ln w="66675" cap="flat">
            <a:solidFill>
              <a:srgbClr val="FFFFFF"/>
            </a:solidFill>
            <a:prstDash val="solid"/>
            <a:headEnd type="none" w="sm" len="sm"/>
            <a:tailEnd type="none" w="sm" len="sm"/>
          </a:ln>
        </p:spPr>
        <p:txBody>
          <a:bodyPr/>
          <a:lstStyle/>
          <a:p>
            <a:endParaRPr lang="en-IL"/>
          </a:p>
        </p:txBody>
      </p:sp>
      <p:grpSp>
        <p:nvGrpSpPr>
          <p:cNvPr id="9" name="Group 9"/>
          <p:cNvGrpSpPr/>
          <p:nvPr/>
        </p:nvGrpSpPr>
        <p:grpSpPr>
          <a:xfrm>
            <a:off x="9274441" y="1888587"/>
            <a:ext cx="1347888" cy="134788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L"/>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2" name="Group 12"/>
          <p:cNvGrpSpPr/>
          <p:nvPr/>
        </p:nvGrpSpPr>
        <p:grpSpPr>
          <a:xfrm>
            <a:off x="9274441" y="4467805"/>
            <a:ext cx="1347888" cy="134788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L"/>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5" name="Group 15"/>
          <p:cNvGrpSpPr/>
          <p:nvPr/>
        </p:nvGrpSpPr>
        <p:grpSpPr>
          <a:xfrm>
            <a:off x="9274441" y="7026701"/>
            <a:ext cx="1347888" cy="134788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L"/>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8" name="Freeform 18"/>
          <p:cNvSpPr/>
          <p:nvPr/>
        </p:nvSpPr>
        <p:spPr>
          <a:xfrm>
            <a:off x="9506524" y="4689727"/>
            <a:ext cx="883723" cy="883723"/>
          </a:xfrm>
          <a:custGeom>
            <a:avLst/>
            <a:gdLst/>
            <a:ahLst/>
            <a:cxnLst/>
            <a:rect l="l" t="t" r="r" b="b"/>
            <a:pathLst>
              <a:path w="883723" h="883723">
                <a:moveTo>
                  <a:pt x="0" y="0"/>
                </a:moveTo>
                <a:lnTo>
                  <a:pt x="883723" y="0"/>
                </a:lnTo>
                <a:lnTo>
                  <a:pt x="883723" y="883722"/>
                </a:lnTo>
                <a:lnTo>
                  <a:pt x="0" y="8837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9" name="Freeform 19"/>
          <p:cNvSpPr/>
          <p:nvPr/>
        </p:nvSpPr>
        <p:spPr>
          <a:xfrm>
            <a:off x="9602958" y="7310094"/>
            <a:ext cx="690854" cy="613997"/>
          </a:xfrm>
          <a:custGeom>
            <a:avLst/>
            <a:gdLst/>
            <a:ahLst/>
            <a:cxnLst/>
            <a:rect l="l" t="t" r="r" b="b"/>
            <a:pathLst>
              <a:path w="690854" h="613997">
                <a:moveTo>
                  <a:pt x="0" y="0"/>
                </a:moveTo>
                <a:lnTo>
                  <a:pt x="690855" y="0"/>
                </a:lnTo>
                <a:lnTo>
                  <a:pt x="690855" y="613997"/>
                </a:lnTo>
                <a:lnTo>
                  <a:pt x="0" y="6139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L"/>
          </a:p>
        </p:txBody>
      </p:sp>
      <p:sp>
        <p:nvSpPr>
          <p:cNvPr id="20" name="Freeform 20"/>
          <p:cNvSpPr/>
          <p:nvPr/>
        </p:nvSpPr>
        <p:spPr>
          <a:xfrm>
            <a:off x="9602958" y="2201276"/>
            <a:ext cx="715285" cy="722510"/>
          </a:xfrm>
          <a:custGeom>
            <a:avLst/>
            <a:gdLst/>
            <a:ahLst/>
            <a:cxnLst/>
            <a:rect l="l" t="t" r="r" b="b"/>
            <a:pathLst>
              <a:path w="715285" h="722510">
                <a:moveTo>
                  <a:pt x="0" y="0"/>
                </a:moveTo>
                <a:lnTo>
                  <a:pt x="715285" y="0"/>
                </a:lnTo>
                <a:lnTo>
                  <a:pt x="715285" y="722510"/>
                </a:lnTo>
                <a:lnTo>
                  <a:pt x="0" y="7225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L"/>
          </a:p>
        </p:txBody>
      </p:sp>
      <p:sp>
        <p:nvSpPr>
          <p:cNvPr id="21" name="TextBox 21"/>
          <p:cNvSpPr txBox="1"/>
          <p:nvPr/>
        </p:nvSpPr>
        <p:spPr>
          <a:xfrm>
            <a:off x="0" y="9930765"/>
            <a:ext cx="3927574" cy="356235"/>
          </a:xfrm>
          <a:prstGeom prst="rect">
            <a:avLst/>
          </a:prstGeom>
        </p:spPr>
        <p:txBody>
          <a:bodyPr lIns="0" tIns="0" rIns="0" bIns="0" rtlCol="0" anchor="t">
            <a:spAutoFit/>
          </a:bodyPr>
          <a:lstStyle/>
          <a:p>
            <a:pPr>
              <a:lnSpc>
                <a:spcPts val="2940"/>
              </a:lnSpc>
            </a:pPr>
            <a:r>
              <a:rPr lang="en-US" sz="2100">
                <a:solidFill>
                  <a:srgbClr val="FFFFFF"/>
                </a:solidFill>
                <a:latin typeface="Canva Sans"/>
              </a:rPr>
              <a:t>PantherSearch</a:t>
            </a:r>
          </a:p>
        </p:txBody>
      </p:sp>
      <p:sp>
        <p:nvSpPr>
          <p:cNvPr id="22" name="TextBox 22"/>
          <p:cNvSpPr txBox="1"/>
          <p:nvPr/>
        </p:nvSpPr>
        <p:spPr>
          <a:xfrm>
            <a:off x="669583" y="-43180"/>
            <a:ext cx="7431079" cy="1640808"/>
          </a:xfrm>
          <a:prstGeom prst="rect">
            <a:avLst/>
          </a:prstGeom>
        </p:spPr>
        <p:txBody>
          <a:bodyPr lIns="0" tIns="0" rIns="0" bIns="0" rtlCol="0" anchor="t">
            <a:spAutoFit/>
          </a:bodyPr>
          <a:lstStyle/>
          <a:p>
            <a:pPr>
              <a:lnSpc>
                <a:spcPts val="13323"/>
              </a:lnSpc>
            </a:pPr>
            <a:r>
              <a:rPr lang="en-US" sz="9516">
                <a:solidFill>
                  <a:srgbClr val="174876"/>
                </a:solidFill>
                <a:latin typeface="Antonio Bold"/>
              </a:rPr>
              <a:t>Admin Page</a:t>
            </a:r>
          </a:p>
        </p:txBody>
      </p:sp>
      <p:grpSp>
        <p:nvGrpSpPr>
          <p:cNvPr id="23" name="Group 23"/>
          <p:cNvGrpSpPr/>
          <p:nvPr/>
        </p:nvGrpSpPr>
        <p:grpSpPr>
          <a:xfrm>
            <a:off x="10823199" y="2244451"/>
            <a:ext cx="4983311" cy="900996"/>
            <a:chOff x="0" y="0"/>
            <a:chExt cx="6644415" cy="1201328"/>
          </a:xfrm>
        </p:grpSpPr>
        <p:sp>
          <p:nvSpPr>
            <p:cNvPr id="24" name="TextBox 24"/>
            <p:cNvSpPr txBox="1"/>
            <p:nvPr/>
          </p:nvSpPr>
          <p:spPr>
            <a:xfrm>
              <a:off x="0" y="739048"/>
              <a:ext cx="6644415" cy="462280"/>
            </a:xfrm>
            <a:prstGeom prst="rect">
              <a:avLst/>
            </a:prstGeom>
          </p:spPr>
          <p:txBody>
            <a:bodyPr lIns="0" tIns="0" rIns="0" bIns="0" rtlCol="0" anchor="t">
              <a:spAutoFit/>
            </a:bodyPr>
            <a:lstStyle/>
            <a:p>
              <a:pPr>
                <a:lnSpc>
                  <a:spcPts val="2940"/>
                </a:lnSpc>
              </a:pPr>
              <a:endParaRPr/>
            </a:p>
          </p:txBody>
        </p:sp>
        <p:sp>
          <p:nvSpPr>
            <p:cNvPr id="25" name="TextBox 25"/>
            <p:cNvSpPr txBox="1"/>
            <p:nvPr/>
          </p:nvSpPr>
          <p:spPr>
            <a:xfrm>
              <a:off x="0" y="-57150"/>
              <a:ext cx="3047858" cy="578697"/>
            </a:xfrm>
            <a:prstGeom prst="rect">
              <a:avLst/>
            </a:prstGeom>
          </p:spPr>
          <p:txBody>
            <a:bodyPr lIns="0" tIns="0" rIns="0" bIns="0" rtlCol="0" anchor="t">
              <a:spAutoFit/>
            </a:bodyPr>
            <a:lstStyle/>
            <a:p>
              <a:pPr>
                <a:lnSpc>
                  <a:spcPts val="3640"/>
                </a:lnSpc>
              </a:pPr>
              <a:r>
                <a:rPr lang="en-US" sz="2600">
                  <a:solidFill>
                    <a:srgbClr val="FFFFFF"/>
                  </a:solidFill>
                  <a:latin typeface="Canva Sans Bold"/>
                </a:rPr>
                <a:t>Edit Indexes</a:t>
              </a:r>
            </a:p>
          </p:txBody>
        </p:sp>
      </p:grpSp>
      <p:grpSp>
        <p:nvGrpSpPr>
          <p:cNvPr id="26" name="Group 26"/>
          <p:cNvGrpSpPr/>
          <p:nvPr/>
        </p:nvGrpSpPr>
        <p:grpSpPr>
          <a:xfrm>
            <a:off x="10943416" y="4578110"/>
            <a:ext cx="4983311" cy="1348671"/>
            <a:chOff x="0" y="0"/>
            <a:chExt cx="6644415" cy="1798228"/>
          </a:xfrm>
        </p:grpSpPr>
        <p:sp>
          <p:nvSpPr>
            <p:cNvPr id="27" name="TextBox 27"/>
            <p:cNvSpPr txBox="1"/>
            <p:nvPr/>
          </p:nvSpPr>
          <p:spPr>
            <a:xfrm>
              <a:off x="0" y="739048"/>
              <a:ext cx="6644415" cy="1059180"/>
            </a:xfrm>
            <a:prstGeom prst="rect">
              <a:avLst/>
            </a:prstGeom>
          </p:spPr>
          <p:txBody>
            <a:bodyPr lIns="0" tIns="0" rIns="0" bIns="0" rtlCol="0" anchor="t">
              <a:spAutoFit/>
            </a:bodyPr>
            <a:lstStyle/>
            <a:p>
              <a:pPr>
                <a:lnSpc>
                  <a:spcPts val="2940"/>
                </a:lnSpc>
              </a:pPr>
              <a:r>
                <a:rPr lang="en-US" sz="2100">
                  <a:solidFill>
                    <a:srgbClr val="FFFFFF"/>
                  </a:solidFill>
                  <a:latin typeface="Canva Sans Italics"/>
                </a:rPr>
                <a:t>A user with administrator privileges can delete</a:t>
              </a:r>
            </a:p>
          </p:txBody>
        </p:sp>
        <p:sp>
          <p:nvSpPr>
            <p:cNvPr id="28" name="TextBox 28"/>
            <p:cNvSpPr txBox="1"/>
            <p:nvPr/>
          </p:nvSpPr>
          <p:spPr>
            <a:xfrm>
              <a:off x="0" y="-57150"/>
              <a:ext cx="3047858" cy="578697"/>
            </a:xfrm>
            <a:prstGeom prst="rect">
              <a:avLst/>
            </a:prstGeom>
          </p:spPr>
          <p:txBody>
            <a:bodyPr lIns="0" tIns="0" rIns="0" bIns="0" rtlCol="0" anchor="t">
              <a:spAutoFit/>
            </a:bodyPr>
            <a:lstStyle/>
            <a:p>
              <a:pPr>
                <a:lnSpc>
                  <a:spcPts val="3640"/>
                </a:lnSpc>
              </a:pPr>
              <a:r>
                <a:rPr lang="en-US" sz="2600">
                  <a:solidFill>
                    <a:srgbClr val="FFFFFF"/>
                  </a:solidFill>
                  <a:latin typeface="Canva Sans Bold"/>
                </a:rPr>
                <a:t>Edit Links</a:t>
              </a:r>
            </a:p>
          </p:txBody>
        </p:sp>
      </p:grpSp>
      <p:grpSp>
        <p:nvGrpSpPr>
          <p:cNvPr id="29" name="Group 29"/>
          <p:cNvGrpSpPr/>
          <p:nvPr/>
        </p:nvGrpSpPr>
        <p:grpSpPr>
          <a:xfrm>
            <a:off x="10943416" y="7473593"/>
            <a:ext cx="5473220" cy="900996"/>
            <a:chOff x="0" y="0"/>
            <a:chExt cx="7297627" cy="1201328"/>
          </a:xfrm>
        </p:grpSpPr>
        <p:sp>
          <p:nvSpPr>
            <p:cNvPr id="30" name="TextBox 30"/>
            <p:cNvSpPr txBox="1"/>
            <p:nvPr/>
          </p:nvSpPr>
          <p:spPr>
            <a:xfrm>
              <a:off x="0" y="739048"/>
              <a:ext cx="7297627" cy="462280"/>
            </a:xfrm>
            <a:prstGeom prst="rect">
              <a:avLst/>
            </a:prstGeom>
          </p:spPr>
          <p:txBody>
            <a:bodyPr lIns="0" tIns="0" rIns="0" bIns="0" rtlCol="0" anchor="t">
              <a:spAutoFit/>
            </a:bodyPr>
            <a:lstStyle/>
            <a:p>
              <a:pPr>
                <a:lnSpc>
                  <a:spcPts val="2940"/>
                </a:lnSpc>
              </a:pPr>
              <a:endParaRPr/>
            </a:p>
          </p:txBody>
        </p:sp>
        <p:sp>
          <p:nvSpPr>
            <p:cNvPr id="31" name="TextBox 31"/>
            <p:cNvSpPr txBox="1"/>
            <p:nvPr/>
          </p:nvSpPr>
          <p:spPr>
            <a:xfrm>
              <a:off x="0" y="-57150"/>
              <a:ext cx="3347493" cy="578697"/>
            </a:xfrm>
            <a:prstGeom prst="rect">
              <a:avLst/>
            </a:prstGeom>
          </p:spPr>
          <p:txBody>
            <a:bodyPr lIns="0" tIns="0" rIns="0" bIns="0" rtlCol="0" anchor="t">
              <a:spAutoFit/>
            </a:bodyPr>
            <a:lstStyle/>
            <a:p>
              <a:pPr>
                <a:lnSpc>
                  <a:spcPts val="3640"/>
                </a:lnSpc>
              </a:pPr>
              <a:r>
                <a:rPr lang="en-US" sz="2600">
                  <a:solidFill>
                    <a:srgbClr val="FFFFFF"/>
                  </a:solidFill>
                  <a:latin typeface="Canva Sans Bold"/>
                </a:rPr>
                <a:t>View Statistics</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014731" cy="1762760"/>
            <a:chOff x="0" y="0"/>
            <a:chExt cx="1847501" cy="464266"/>
          </a:xfrm>
        </p:grpSpPr>
        <p:sp>
          <p:nvSpPr>
            <p:cNvPr id="3" name="Freeform 3"/>
            <p:cNvSpPr/>
            <p:nvPr/>
          </p:nvSpPr>
          <p:spPr>
            <a:xfrm>
              <a:off x="0" y="0"/>
              <a:ext cx="1847501" cy="464266"/>
            </a:xfrm>
            <a:custGeom>
              <a:avLst/>
              <a:gdLst/>
              <a:ahLst/>
              <a:cxnLst/>
              <a:rect l="l" t="t" r="r" b="b"/>
              <a:pathLst>
                <a:path w="1847501" h="464266">
                  <a:moveTo>
                    <a:pt x="0" y="0"/>
                  </a:moveTo>
                  <a:lnTo>
                    <a:pt x="1847501" y="0"/>
                  </a:lnTo>
                  <a:lnTo>
                    <a:pt x="1847501" y="464266"/>
                  </a:lnTo>
                  <a:lnTo>
                    <a:pt x="0" y="464266"/>
                  </a:lnTo>
                  <a:close/>
                </a:path>
              </a:pathLst>
            </a:custGeom>
            <a:solidFill>
              <a:srgbClr val="FFFFFF"/>
            </a:solidFill>
          </p:spPr>
          <p:txBody>
            <a:bodyPr/>
            <a:lstStyle/>
            <a:p>
              <a:endParaRPr lang="en-IL"/>
            </a:p>
          </p:txBody>
        </p:sp>
        <p:sp>
          <p:nvSpPr>
            <p:cNvPr id="4" name="TextBox 4"/>
            <p:cNvSpPr txBox="1"/>
            <p:nvPr/>
          </p:nvSpPr>
          <p:spPr>
            <a:xfrm>
              <a:off x="0" y="-38100"/>
              <a:ext cx="1847501" cy="502366"/>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7259300" y="9258300"/>
            <a:ext cx="814739" cy="815699"/>
          </a:xfrm>
          <a:custGeom>
            <a:avLst/>
            <a:gdLst/>
            <a:ahLst/>
            <a:cxnLst/>
            <a:rect l="l" t="t" r="r" b="b"/>
            <a:pathLst>
              <a:path w="814739" h="815699">
                <a:moveTo>
                  <a:pt x="0" y="0"/>
                </a:moveTo>
                <a:lnTo>
                  <a:pt x="814739" y="0"/>
                </a:lnTo>
                <a:lnTo>
                  <a:pt x="814739" y="815699"/>
                </a:lnTo>
                <a:lnTo>
                  <a:pt x="0" y="815699"/>
                </a:lnTo>
                <a:lnTo>
                  <a:pt x="0" y="0"/>
                </a:lnTo>
                <a:close/>
              </a:path>
            </a:pathLst>
          </a:custGeom>
          <a:blipFill>
            <a:blip r:embed="rId2"/>
            <a:stretch>
              <a:fillRect/>
            </a:stretch>
          </a:blipFill>
        </p:spPr>
        <p:txBody>
          <a:bodyPr/>
          <a:lstStyle/>
          <a:p>
            <a:endParaRPr lang="en-IL"/>
          </a:p>
        </p:txBody>
      </p:sp>
      <p:sp>
        <p:nvSpPr>
          <p:cNvPr id="6" name="Freeform 6"/>
          <p:cNvSpPr/>
          <p:nvPr/>
        </p:nvSpPr>
        <p:spPr>
          <a:xfrm>
            <a:off x="2674186" y="4741824"/>
            <a:ext cx="12939628" cy="5098471"/>
          </a:xfrm>
          <a:custGeom>
            <a:avLst/>
            <a:gdLst/>
            <a:ahLst/>
            <a:cxnLst/>
            <a:rect l="l" t="t" r="r" b="b"/>
            <a:pathLst>
              <a:path w="12939628" h="5098471">
                <a:moveTo>
                  <a:pt x="0" y="0"/>
                </a:moveTo>
                <a:lnTo>
                  <a:pt x="12939628" y="0"/>
                </a:lnTo>
                <a:lnTo>
                  <a:pt x="12939628" y="5098472"/>
                </a:lnTo>
                <a:lnTo>
                  <a:pt x="0" y="5098472"/>
                </a:lnTo>
                <a:lnTo>
                  <a:pt x="0" y="0"/>
                </a:lnTo>
                <a:close/>
              </a:path>
            </a:pathLst>
          </a:custGeom>
          <a:blipFill>
            <a:blip r:embed="rId3"/>
            <a:stretch>
              <a:fillRect/>
            </a:stretch>
          </a:blipFill>
        </p:spPr>
        <p:txBody>
          <a:bodyPr/>
          <a:lstStyle/>
          <a:p>
            <a:endParaRPr lang="en-IL"/>
          </a:p>
        </p:txBody>
      </p:sp>
      <p:sp>
        <p:nvSpPr>
          <p:cNvPr id="7" name="TextBox 7"/>
          <p:cNvSpPr txBox="1"/>
          <p:nvPr/>
        </p:nvSpPr>
        <p:spPr>
          <a:xfrm>
            <a:off x="0" y="9930765"/>
            <a:ext cx="3927574" cy="356235"/>
          </a:xfrm>
          <a:prstGeom prst="rect">
            <a:avLst/>
          </a:prstGeom>
        </p:spPr>
        <p:txBody>
          <a:bodyPr lIns="0" tIns="0" rIns="0" bIns="0" rtlCol="0" anchor="t">
            <a:spAutoFit/>
          </a:bodyPr>
          <a:lstStyle/>
          <a:p>
            <a:pPr>
              <a:lnSpc>
                <a:spcPts val="2940"/>
              </a:lnSpc>
            </a:pPr>
            <a:r>
              <a:rPr lang="en-US" sz="2100">
                <a:solidFill>
                  <a:srgbClr val="FFFFFF"/>
                </a:solidFill>
                <a:latin typeface="Canva Sans"/>
              </a:rPr>
              <a:t>PantherSearch</a:t>
            </a:r>
          </a:p>
        </p:txBody>
      </p:sp>
      <p:sp>
        <p:nvSpPr>
          <p:cNvPr id="8" name="TextBox 8"/>
          <p:cNvSpPr txBox="1"/>
          <p:nvPr/>
        </p:nvSpPr>
        <p:spPr>
          <a:xfrm>
            <a:off x="1483450" y="-34274"/>
            <a:ext cx="4047831" cy="1640808"/>
          </a:xfrm>
          <a:prstGeom prst="rect">
            <a:avLst/>
          </a:prstGeom>
        </p:spPr>
        <p:txBody>
          <a:bodyPr lIns="0" tIns="0" rIns="0" bIns="0" rtlCol="0" anchor="t">
            <a:spAutoFit/>
          </a:bodyPr>
          <a:lstStyle/>
          <a:p>
            <a:pPr>
              <a:lnSpc>
                <a:spcPts val="13323"/>
              </a:lnSpc>
            </a:pPr>
            <a:r>
              <a:rPr lang="en-US" sz="9516">
                <a:solidFill>
                  <a:srgbClr val="174876"/>
                </a:solidFill>
                <a:latin typeface="Antonio Bold"/>
              </a:rPr>
              <a:t>Statistic</a:t>
            </a:r>
          </a:p>
        </p:txBody>
      </p:sp>
      <p:sp>
        <p:nvSpPr>
          <p:cNvPr id="9" name="TextBox 9"/>
          <p:cNvSpPr txBox="1"/>
          <p:nvPr/>
        </p:nvSpPr>
        <p:spPr>
          <a:xfrm>
            <a:off x="6693471" y="2654440"/>
            <a:ext cx="14394099" cy="1623060"/>
          </a:xfrm>
          <a:prstGeom prst="rect">
            <a:avLst/>
          </a:prstGeom>
        </p:spPr>
        <p:txBody>
          <a:bodyPr lIns="0" tIns="0" rIns="0" bIns="0" rtlCol="0" anchor="t">
            <a:spAutoFit/>
          </a:bodyPr>
          <a:lstStyle/>
          <a:p>
            <a:pPr>
              <a:lnSpc>
                <a:spcPts val="2940"/>
              </a:lnSpc>
            </a:pPr>
            <a:r>
              <a:rPr lang="en-US" sz="2100">
                <a:solidFill>
                  <a:srgbClr val="FFFFFF"/>
                </a:solidFill>
                <a:latin typeface="Canva Sans Bold Italics"/>
              </a:rPr>
              <a:t>We chose to present:</a:t>
            </a:r>
          </a:p>
          <a:p>
            <a:pPr marL="453390" lvl="1" indent="-226695">
              <a:lnSpc>
                <a:spcPts val="2940"/>
              </a:lnSpc>
              <a:buFont typeface="Arial"/>
              <a:buChar char="•"/>
            </a:pPr>
            <a:r>
              <a:rPr lang="en-US" sz="2100">
                <a:solidFill>
                  <a:srgbClr val="FFFFFF"/>
                </a:solidFill>
                <a:latin typeface="Canva Sans Bold Italics"/>
              </a:rPr>
              <a:t>Most common search</a:t>
            </a:r>
          </a:p>
          <a:p>
            <a:pPr marL="453390" lvl="1" indent="-226695">
              <a:lnSpc>
                <a:spcPts val="2940"/>
              </a:lnSpc>
              <a:buFont typeface="Arial"/>
              <a:buChar char="•"/>
            </a:pPr>
            <a:r>
              <a:rPr lang="en-US" sz="2100">
                <a:solidFill>
                  <a:srgbClr val="FFFFFF"/>
                </a:solidFill>
                <a:latin typeface="Canva Sans Bold Italics"/>
              </a:rPr>
              <a:t>Least common search</a:t>
            </a:r>
          </a:p>
          <a:p>
            <a:pPr marL="453390" lvl="1" indent="-226695" algn="l">
              <a:lnSpc>
                <a:spcPts val="2940"/>
              </a:lnSpc>
              <a:buFont typeface="Arial"/>
              <a:buChar char="•"/>
            </a:pPr>
            <a:r>
              <a:rPr lang="en-US" sz="2100">
                <a:solidFill>
                  <a:srgbClr val="FFFFFF"/>
                </a:solidFill>
                <a:latin typeface="Canva Sans Bold Italics"/>
              </a:rPr>
              <a:t>Visual representation of 5 random indexes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376931" cy="2454328"/>
            <a:chOff x="0" y="0"/>
            <a:chExt cx="2469644" cy="646407"/>
          </a:xfrm>
        </p:grpSpPr>
        <p:sp>
          <p:nvSpPr>
            <p:cNvPr id="3" name="Freeform 3"/>
            <p:cNvSpPr/>
            <p:nvPr/>
          </p:nvSpPr>
          <p:spPr>
            <a:xfrm>
              <a:off x="0" y="0"/>
              <a:ext cx="2469644" cy="646407"/>
            </a:xfrm>
            <a:custGeom>
              <a:avLst/>
              <a:gdLst/>
              <a:ahLst/>
              <a:cxnLst/>
              <a:rect l="l" t="t" r="r" b="b"/>
              <a:pathLst>
                <a:path w="2469644" h="646407">
                  <a:moveTo>
                    <a:pt x="0" y="0"/>
                  </a:moveTo>
                  <a:lnTo>
                    <a:pt x="2469644" y="0"/>
                  </a:lnTo>
                  <a:lnTo>
                    <a:pt x="2469644" y="646407"/>
                  </a:lnTo>
                  <a:lnTo>
                    <a:pt x="0" y="646407"/>
                  </a:lnTo>
                  <a:close/>
                </a:path>
              </a:pathLst>
            </a:custGeom>
            <a:solidFill>
              <a:srgbClr val="FFFFFF"/>
            </a:solidFill>
          </p:spPr>
          <p:txBody>
            <a:bodyPr/>
            <a:lstStyle/>
            <a:p>
              <a:endParaRPr lang="en-IL"/>
            </a:p>
          </p:txBody>
        </p:sp>
        <p:sp>
          <p:nvSpPr>
            <p:cNvPr id="4" name="TextBox 4"/>
            <p:cNvSpPr txBox="1"/>
            <p:nvPr/>
          </p:nvSpPr>
          <p:spPr>
            <a:xfrm>
              <a:off x="0" y="-38100"/>
              <a:ext cx="2469644" cy="68450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7259300" y="9258300"/>
            <a:ext cx="814739" cy="815699"/>
          </a:xfrm>
          <a:custGeom>
            <a:avLst/>
            <a:gdLst/>
            <a:ahLst/>
            <a:cxnLst/>
            <a:rect l="l" t="t" r="r" b="b"/>
            <a:pathLst>
              <a:path w="814739" h="815699">
                <a:moveTo>
                  <a:pt x="0" y="0"/>
                </a:moveTo>
                <a:lnTo>
                  <a:pt x="814739" y="0"/>
                </a:lnTo>
                <a:lnTo>
                  <a:pt x="814739" y="815699"/>
                </a:lnTo>
                <a:lnTo>
                  <a:pt x="0" y="815699"/>
                </a:lnTo>
                <a:lnTo>
                  <a:pt x="0" y="0"/>
                </a:lnTo>
                <a:close/>
              </a:path>
            </a:pathLst>
          </a:custGeom>
          <a:blipFill>
            <a:blip r:embed="rId2"/>
            <a:stretch>
              <a:fillRect/>
            </a:stretch>
          </a:blipFill>
        </p:spPr>
        <p:txBody>
          <a:bodyPr/>
          <a:lstStyle/>
          <a:p>
            <a:endParaRPr lang="en-IL"/>
          </a:p>
        </p:txBody>
      </p:sp>
      <p:sp>
        <p:nvSpPr>
          <p:cNvPr id="6" name="Freeform 6"/>
          <p:cNvSpPr/>
          <p:nvPr/>
        </p:nvSpPr>
        <p:spPr>
          <a:xfrm>
            <a:off x="2722376" y="3254299"/>
            <a:ext cx="4152389" cy="4441058"/>
          </a:xfrm>
          <a:custGeom>
            <a:avLst/>
            <a:gdLst/>
            <a:ahLst/>
            <a:cxnLst/>
            <a:rect l="l" t="t" r="r" b="b"/>
            <a:pathLst>
              <a:path w="4152389" h="4441058">
                <a:moveTo>
                  <a:pt x="0" y="0"/>
                </a:moveTo>
                <a:lnTo>
                  <a:pt x="4152389" y="0"/>
                </a:lnTo>
                <a:lnTo>
                  <a:pt x="4152389" y="4441058"/>
                </a:lnTo>
                <a:lnTo>
                  <a:pt x="0" y="4441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7" name="TextBox 7"/>
          <p:cNvSpPr txBox="1"/>
          <p:nvPr/>
        </p:nvSpPr>
        <p:spPr>
          <a:xfrm>
            <a:off x="0" y="9932670"/>
            <a:ext cx="3927574" cy="727710"/>
          </a:xfrm>
          <a:prstGeom prst="rect">
            <a:avLst/>
          </a:prstGeom>
        </p:spPr>
        <p:txBody>
          <a:bodyPr lIns="0" tIns="0" rIns="0" bIns="0" rtlCol="0" anchor="t">
            <a:spAutoFit/>
          </a:bodyPr>
          <a:lstStyle/>
          <a:p>
            <a:pPr>
              <a:lnSpc>
                <a:spcPts val="2940"/>
              </a:lnSpc>
            </a:pPr>
            <a:r>
              <a:rPr lang="en-US" sz="2100">
                <a:solidFill>
                  <a:srgbClr val="FFFFFF"/>
                </a:solidFill>
                <a:latin typeface="Canva Sans"/>
              </a:rPr>
              <a:t>PantherSearch</a:t>
            </a:r>
          </a:p>
          <a:p>
            <a:pPr>
              <a:lnSpc>
                <a:spcPts val="2940"/>
              </a:lnSpc>
            </a:pPr>
            <a:endParaRPr lang="en-US" sz="2100">
              <a:solidFill>
                <a:srgbClr val="FFFFFF"/>
              </a:solidFill>
              <a:latin typeface="Canva Sans"/>
            </a:endParaRPr>
          </a:p>
        </p:txBody>
      </p:sp>
      <p:sp>
        <p:nvSpPr>
          <p:cNvPr id="8" name="TextBox 8"/>
          <p:cNvSpPr txBox="1"/>
          <p:nvPr/>
        </p:nvSpPr>
        <p:spPr>
          <a:xfrm>
            <a:off x="336815" y="201038"/>
            <a:ext cx="8915909" cy="1995442"/>
          </a:xfrm>
          <a:prstGeom prst="rect">
            <a:avLst/>
          </a:prstGeom>
        </p:spPr>
        <p:txBody>
          <a:bodyPr lIns="0" tIns="0" rIns="0" bIns="0" rtlCol="0" anchor="t">
            <a:spAutoFit/>
          </a:bodyPr>
          <a:lstStyle/>
          <a:p>
            <a:pPr algn="ctr">
              <a:lnSpc>
                <a:spcPts val="16230"/>
              </a:lnSpc>
            </a:pPr>
            <a:r>
              <a:rPr lang="en-US" sz="11593">
                <a:solidFill>
                  <a:srgbClr val="174876"/>
                </a:solidFill>
                <a:latin typeface="Antonio Bold"/>
              </a:rPr>
              <a:t>Team Members</a:t>
            </a:r>
          </a:p>
        </p:txBody>
      </p:sp>
      <p:sp>
        <p:nvSpPr>
          <p:cNvPr id="9" name="TextBox 9"/>
          <p:cNvSpPr txBox="1"/>
          <p:nvPr/>
        </p:nvSpPr>
        <p:spPr>
          <a:xfrm>
            <a:off x="6874765" y="3077181"/>
            <a:ext cx="9373191" cy="4507733"/>
          </a:xfrm>
          <a:prstGeom prst="rect">
            <a:avLst/>
          </a:prstGeom>
        </p:spPr>
        <p:txBody>
          <a:bodyPr lIns="0" tIns="0" rIns="0" bIns="0" rtlCol="0" anchor="t">
            <a:spAutoFit/>
          </a:bodyPr>
          <a:lstStyle/>
          <a:p>
            <a:pPr>
              <a:lnSpc>
                <a:spcPts val="5117"/>
              </a:lnSpc>
              <a:spcBef>
                <a:spcPct val="0"/>
              </a:spcBef>
            </a:pPr>
            <a:r>
              <a:rPr lang="en-US" sz="3655">
                <a:solidFill>
                  <a:srgbClr val="FFFFFF"/>
                </a:solidFill>
                <a:latin typeface="Canva Sans"/>
                <a:cs typeface="Canva Sans"/>
              </a:rPr>
              <a:t>דניאל ארמגניאן – 209146943</a:t>
            </a:r>
          </a:p>
          <a:p>
            <a:pPr>
              <a:lnSpc>
                <a:spcPts val="5117"/>
              </a:lnSpc>
              <a:spcBef>
                <a:spcPct val="0"/>
              </a:spcBef>
            </a:pPr>
            <a:r>
              <a:rPr lang="en-US" sz="3655">
                <a:solidFill>
                  <a:srgbClr val="FFFFFF"/>
                </a:solidFill>
                <a:latin typeface="Canva Sans"/>
                <a:cs typeface="Canva Sans"/>
              </a:rPr>
              <a:t>צחי בקל – 315730176</a:t>
            </a:r>
          </a:p>
          <a:p>
            <a:pPr>
              <a:lnSpc>
                <a:spcPts val="5117"/>
              </a:lnSpc>
              <a:spcBef>
                <a:spcPct val="0"/>
              </a:spcBef>
            </a:pPr>
            <a:r>
              <a:rPr lang="en-US" sz="3655">
                <a:solidFill>
                  <a:srgbClr val="FFFFFF"/>
                </a:solidFill>
                <a:latin typeface="Canva Sans"/>
                <a:cs typeface="Canva Sans"/>
              </a:rPr>
              <a:t>מתן צוקרמן – 319003935</a:t>
            </a:r>
          </a:p>
          <a:p>
            <a:pPr>
              <a:lnSpc>
                <a:spcPts val="5117"/>
              </a:lnSpc>
              <a:spcBef>
                <a:spcPct val="0"/>
              </a:spcBef>
            </a:pPr>
            <a:r>
              <a:rPr lang="en-US" sz="3655">
                <a:solidFill>
                  <a:srgbClr val="FFFFFF"/>
                </a:solidFill>
                <a:latin typeface="Canva Sans"/>
                <a:cs typeface="Canva Sans"/>
              </a:rPr>
              <a:t>נדב גולדין – 316350768</a:t>
            </a:r>
          </a:p>
          <a:p>
            <a:pPr>
              <a:lnSpc>
                <a:spcPts val="5117"/>
              </a:lnSpc>
              <a:spcBef>
                <a:spcPct val="0"/>
              </a:spcBef>
            </a:pPr>
            <a:r>
              <a:rPr lang="en-US" sz="3655">
                <a:solidFill>
                  <a:srgbClr val="FFFFFF"/>
                </a:solidFill>
                <a:latin typeface="Canva Sans"/>
                <a:cs typeface="Canva Sans"/>
              </a:rPr>
              <a:t>אלון טרנרידר – 208635110</a:t>
            </a:r>
          </a:p>
          <a:p>
            <a:pPr>
              <a:lnSpc>
                <a:spcPts val="5117"/>
              </a:lnSpc>
              <a:spcBef>
                <a:spcPct val="0"/>
              </a:spcBef>
            </a:pPr>
            <a:r>
              <a:rPr lang="en-US" sz="3655">
                <a:solidFill>
                  <a:srgbClr val="FFFFFF"/>
                </a:solidFill>
                <a:latin typeface="Canva Sans"/>
                <a:cs typeface="Canva Sans"/>
              </a:rPr>
              <a:t>שקד עוז –  207475591</a:t>
            </a:r>
          </a:p>
          <a:p>
            <a:pPr>
              <a:lnSpc>
                <a:spcPts val="5117"/>
              </a:lnSpc>
              <a:spcBef>
                <a:spcPct val="0"/>
              </a:spcBef>
            </a:pPr>
            <a:r>
              <a:rPr lang="en-US" sz="3655">
                <a:solidFill>
                  <a:srgbClr val="FFFFFF"/>
                </a:solidFill>
                <a:latin typeface="Canva Sans"/>
                <a:cs typeface="Canva Sans"/>
              </a:rPr>
              <a:t>אביב בן עזרא - 313596355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946121" cy="2244015"/>
            <a:chOff x="0" y="0"/>
            <a:chExt cx="1829431" cy="591016"/>
          </a:xfrm>
        </p:grpSpPr>
        <p:sp>
          <p:nvSpPr>
            <p:cNvPr id="3" name="Freeform 3"/>
            <p:cNvSpPr/>
            <p:nvPr/>
          </p:nvSpPr>
          <p:spPr>
            <a:xfrm>
              <a:off x="0" y="0"/>
              <a:ext cx="1829431" cy="591016"/>
            </a:xfrm>
            <a:custGeom>
              <a:avLst/>
              <a:gdLst/>
              <a:ahLst/>
              <a:cxnLst/>
              <a:rect l="l" t="t" r="r" b="b"/>
              <a:pathLst>
                <a:path w="1829431" h="591016">
                  <a:moveTo>
                    <a:pt x="0" y="0"/>
                  </a:moveTo>
                  <a:lnTo>
                    <a:pt x="1829431" y="0"/>
                  </a:lnTo>
                  <a:lnTo>
                    <a:pt x="1829431" y="591016"/>
                  </a:lnTo>
                  <a:lnTo>
                    <a:pt x="0" y="591016"/>
                  </a:lnTo>
                  <a:close/>
                </a:path>
              </a:pathLst>
            </a:custGeom>
            <a:solidFill>
              <a:srgbClr val="FFFFFF"/>
            </a:solidFill>
          </p:spPr>
          <p:txBody>
            <a:bodyPr/>
            <a:lstStyle/>
            <a:p>
              <a:endParaRPr lang="en-IL"/>
            </a:p>
          </p:txBody>
        </p:sp>
        <p:sp>
          <p:nvSpPr>
            <p:cNvPr id="4" name="TextBox 4"/>
            <p:cNvSpPr txBox="1"/>
            <p:nvPr/>
          </p:nvSpPr>
          <p:spPr>
            <a:xfrm>
              <a:off x="0" y="-38100"/>
              <a:ext cx="1829431" cy="629116"/>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2672534" y="2503103"/>
            <a:ext cx="13434117" cy="7556691"/>
          </a:xfrm>
          <a:prstGeom prst="rect">
            <a:avLst/>
          </a:prstGeom>
        </p:spPr>
      </p:pic>
      <p:sp>
        <p:nvSpPr>
          <p:cNvPr id="6" name="TextBox 6"/>
          <p:cNvSpPr txBox="1"/>
          <p:nvPr/>
        </p:nvSpPr>
        <p:spPr>
          <a:xfrm>
            <a:off x="414129" y="81328"/>
            <a:ext cx="6117864" cy="1871810"/>
          </a:xfrm>
          <a:prstGeom prst="rect">
            <a:avLst/>
          </a:prstGeom>
        </p:spPr>
        <p:txBody>
          <a:bodyPr lIns="0" tIns="0" rIns="0" bIns="0" rtlCol="0" anchor="t">
            <a:spAutoFit/>
          </a:bodyPr>
          <a:lstStyle/>
          <a:p>
            <a:pPr>
              <a:lnSpc>
                <a:spcPts val="15270"/>
              </a:lnSpc>
            </a:pPr>
            <a:r>
              <a:rPr lang="en-US" sz="10907">
                <a:solidFill>
                  <a:srgbClr val="174876"/>
                </a:solidFill>
                <a:latin typeface="Antonio Bold"/>
              </a:rPr>
              <a:t>Short Video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0" y="23054"/>
            <a:ext cx="8155419" cy="2454328"/>
            <a:chOff x="0" y="0"/>
            <a:chExt cx="2147929" cy="646407"/>
          </a:xfrm>
        </p:grpSpPr>
        <p:sp>
          <p:nvSpPr>
            <p:cNvPr id="3" name="Freeform 3"/>
            <p:cNvSpPr/>
            <p:nvPr/>
          </p:nvSpPr>
          <p:spPr>
            <a:xfrm>
              <a:off x="0" y="0"/>
              <a:ext cx="2147929" cy="646407"/>
            </a:xfrm>
            <a:custGeom>
              <a:avLst/>
              <a:gdLst/>
              <a:ahLst/>
              <a:cxnLst/>
              <a:rect l="l" t="t" r="r" b="b"/>
              <a:pathLst>
                <a:path w="2147929" h="646407">
                  <a:moveTo>
                    <a:pt x="0" y="0"/>
                  </a:moveTo>
                  <a:lnTo>
                    <a:pt x="2147929" y="0"/>
                  </a:lnTo>
                  <a:lnTo>
                    <a:pt x="2147929" y="646407"/>
                  </a:lnTo>
                  <a:lnTo>
                    <a:pt x="0" y="646407"/>
                  </a:lnTo>
                  <a:close/>
                </a:path>
              </a:pathLst>
            </a:custGeom>
            <a:solidFill>
              <a:srgbClr val="FFFFFF"/>
            </a:solidFill>
          </p:spPr>
          <p:txBody>
            <a:bodyPr/>
            <a:lstStyle/>
            <a:p>
              <a:endParaRPr lang="en-IL"/>
            </a:p>
          </p:txBody>
        </p:sp>
        <p:sp>
          <p:nvSpPr>
            <p:cNvPr id="4" name="TextBox 4"/>
            <p:cNvSpPr txBox="1"/>
            <p:nvPr/>
          </p:nvSpPr>
          <p:spPr>
            <a:xfrm>
              <a:off x="0" y="-38100"/>
              <a:ext cx="2147929" cy="68450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723609" y="97693"/>
            <a:ext cx="6708201" cy="2066925"/>
          </a:xfrm>
          <a:prstGeom prst="rect">
            <a:avLst/>
          </a:prstGeom>
        </p:spPr>
        <p:txBody>
          <a:bodyPr lIns="0" tIns="0" rIns="0" bIns="0" rtlCol="0" anchor="t">
            <a:spAutoFit/>
          </a:bodyPr>
          <a:lstStyle/>
          <a:p>
            <a:pPr>
              <a:lnSpc>
                <a:spcPts val="16800"/>
              </a:lnSpc>
            </a:pPr>
            <a:r>
              <a:rPr lang="en-US" sz="12000">
                <a:solidFill>
                  <a:srgbClr val="174876"/>
                </a:solidFill>
                <a:latin typeface="Antonio Bold"/>
              </a:rPr>
              <a:t>Challenges</a:t>
            </a:r>
          </a:p>
        </p:txBody>
      </p:sp>
      <p:sp>
        <p:nvSpPr>
          <p:cNvPr id="6" name="TextBox 6"/>
          <p:cNvSpPr txBox="1"/>
          <p:nvPr/>
        </p:nvSpPr>
        <p:spPr>
          <a:xfrm>
            <a:off x="13552870" y="5272652"/>
            <a:ext cx="4616643"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Canva Sans Bold"/>
              </a:rPr>
              <a:t>Firebase Realtime Database</a:t>
            </a:r>
          </a:p>
        </p:txBody>
      </p:sp>
      <p:sp>
        <p:nvSpPr>
          <p:cNvPr id="7" name="TextBox 7"/>
          <p:cNvSpPr txBox="1"/>
          <p:nvPr/>
        </p:nvSpPr>
        <p:spPr>
          <a:xfrm>
            <a:off x="4527357" y="7332627"/>
            <a:ext cx="4616643" cy="121348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3F6FA"/>
                </a:solidFill>
                <a:latin typeface="Canva Sans Italics"/>
              </a:rPr>
              <a:t>It can be challenging to work in large groups and divide work properly</a:t>
            </a:r>
          </a:p>
        </p:txBody>
      </p:sp>
      <p:sp>
        <p:nvSpPr>
          <p:cNvPr id="8" name="TextBox 8"/>
          <p:cNvSpPr txBox="1"/>
          <p:nvPr/>
        </p:nvSpPr>
        <p:spPr>
          <a:xfrm>
            <a:off x="4527357" y="6767852"/>
            <a:ext cx="4616643"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Canva Sans Bold"/>
              </a:rPr>
              <a:t>Big Group</a:t>
            </a:r>
          </a:p>
        </p:txBody>
      </p:sp>
      <p:sp>
        <p:nvSpPr>
          <p:cNvPr id="9" name="TextBox 9"/>
          <p:cNvSpPr txBox="1"/>
          <p:nvPr/>
        </p:nvSpPr>
        <p:spPr>
          <a:xfrm>
            <a:off x="8598708" y="3524093"/>
            <a:ext cx="4616643" cy="1213485"/>
          </a:xfrm>
          <a:prstGeom prst="rect">
            <a:avLst/>
          </a:prstGeom>
        </p:spPr>
        <p:txBody>
          <a:bodyPr lIns="0" tIns="0" rIns="0" bIns="0" rtlCol="0" anchor="t">
            <a:spAutoFit/>
          </a:bodyPr>
          <a:lstStyle/>
          <a:p>
            <a:pPr marL="0" lvl="0" indent="0" algn="l">
              <a:lnSpc>
                <a:spcPts val="2940"/>
              </a:lnSpc>
              <a:spcBef>
                <a:spcPct val="0"/>
              </a:spcBef>
            </a:pPr>
            <a:r>
              <a:rPr lang="en-US" sz="2100">
                <a:solidFill>
                  <a:srgbClr val="FFFFFF"/>
                </a:solidFill>
                <a:latin typeface="Canva Sans Italics"/>
              </a:rPr>
              <a:t>We got blocked while trying to implement crawling on three different websites</a:t>
            </a:r>
          </a:p>
        </p:txBody>
      </p:sp>
      <p:sp>
        <p:nvSpPr>
          <p:cNvPr id="10" name="TextBox 10"/>
          <p:cNvSpPr txBox="1"/>
          <p:nvPr/>
        </p:nvSpPr>
        <p:spPr>
          <a:xfrm>
            <a:off x="8598708" y="2961483"/>
            <a:ext cx="5295077"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Canva Sans Bold"/>
              </a:rPr>
              <a:t>Crawling in Different Websites</a:t>
            </a:r>
          </a:p>
        </p:txBody>
      </p:sp>
      <p:sp>
        <p:nvSpPr>
          <p:cNvPr id="11" name="TextBox 11"/>
          <p:cNvSpPr txBox="1"/>
          <p:nvPr/>
        </p:nvSpPr>
        <p:spPr>
          <a:xfrm>
            <a:off x="13215351" y="5835262"/>
            <a:ext cx="4690684" cy="727710"/>
          </a:xfrm>
          <a:prstGeom prst="rect">
            <a:avLst/>
          </a:prstGeom>
        </p:spPr>
        <p:txBody>
          <a:bodyPr lIns="0" tIns="0" rIns="0" bIns="0" rtlCol="0" anchor="t">
            <a:spAutoFit/>
          </a:bodyPr>
          <a:lstStyle/>
          <a:p>
            <a:pPr algn="ctr">
              <a:lnSpc>
                <a:spcPts val="2940"/>
              </a:lnSpc>
              <a:spcBef>
                <a:spcPct val="0"/>
              </a:spcBef>
            </a:pPr>
            <a:r>
              <a:rPr lang="en-US" sz="2100">
                <a:solidFill>
                  <a:srgbClr val="FFFFFF"/>
                </a:solidFill>
                <a:latin typeface="Canva Sans"/>
              </a:rPr>
              <a:t>In realtime database, it was not possible to put a url as a key</a:t>
            </a:r>
          </a:p>
        </p:txBody>
      </p:sp>
      <p:sp>
        <p:nvSpPr>
          <p:cNvPr id="12" name="TextBox 12"/>
          <p:cNvSpPr txBox="1"/>
          <p:nvPr/>
        </p:nvSpPr>
        <p:spPr>
          <a:xfrm>
            <a:off x="0" y="9930765"/>
            <a:ext cx="3927574" cy="356235"/>
          </a:xfrm>
          <a:prstGeom prst="rect">
            <a:avLst/>
          </a:prstGeom>
        </p:spPr>
        <p:txBody>
          <a:bodyPr lIns="0" tIns="0" rIns="0" bIns="0" rtlCol="0" anchor="t">
            <a:spAutoFit/>
          </a:bodyPr>
          <a:lstStyle/>
          <a:p>
            <a:pPr>
              <a:lnSpc>
                <a:spcPts val="2940"/>
              </a:lnSpc>
            </a:pPr>
            <a:r>
              <a:rPr lang="en-US" sz="2100">
                <a:solidFill>
                  <a:srgbClr val="FFFFFF"/>
                </a:solidFill>
                <a:latin typeface="Canva Sans"/>
              </a:rPr>
              <a:t>PantherSearch</a:t>
            </a:r>
          </a:p>
        </p:txBody>
      </p:sp>
      <p:sp>
        <p:nvSpPr>
          <p:cNvPr id="13" name="Freeform 13"/>
          <p:cNvSpPr/>
          <p:nvPr/>
        </p:nvSpPr>
        <p:spPr>
          <a:xfrm>
            <a:off x="17259300" y="9258300"/>
            <a:ext cx="814739" cy="815699"/>
          </a:xfrm>
          <a:custGeom>
            <a:avLst/>
            <a:gdLst/>
            <a:ahLst/>
            <a:cxnLst/>
            <a:rect l="l" t="t" r="r" b="b"/>
            <a:pathLst>
              <a:path w="814739" h="815699">
                <a:moveTo>
                  <a:pt x="0" y="0"/>
                </a:moveTo>
                <a:lnTo>
                  <a:pt x="814739" y="0"/>
                </a:lnTo>
                <a:lnTo>
                  <a:pt x="814739" y="815699"/>
                </a:lnTo>
                <a:lnTo>
                  <a:pt x="0" y="815699"/>
                </a:lnTo>
                <a:lnTo>
                  <a:pt x="0" y="0"/>
                </a:lnTo>
                <a:close/>
              </a:path>
            </a:pathLst>
          </a:custGeom>
          <a:blipFill>
            <a:blip r:embed="rId3"/>
            <a:stretch>
              <a:fillRect/>
            </a:stretch>
          </a:blipFill>
        </p:spPr>
        <p:txBody>
          <a:bodyPr/>
          <a:lstStyle/>
          <a:p>
            <a:endParaRPr lang="en-IL"/>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17901" y="0"/>
            <a:ext cx="7224281" cy="2454328"/>
            <a:chOff x="0" y="0"/>
            <a:chExt cx="1902691" cy="646407"/>
          </a:xfrm>
        </p:grpSpPr>
        <p:sp>
          <p:nvSpPr>
            <p:cNvPr id="3" name="Freeform 3"/>
            <p:cNvSpPr/>
            <p:nvPr/>
          </p:nvSpPr>
          <p:spPr>
            <a:xfrm>
              <a:off x="0" y="0"/>
              <a:ext cx="1902691" cy="646407"/>
            </a:xfrm>
            <a:custGeom>
              <a:avLst/>
              <a:gdLst/>
              <a:ahLst/>
              <a:cxnLst/>
              <a:rect l="l" t="t" r="r" b="b"/>
              <a:pathLst>
                <a:path w="1902691" h="646407">
                  <a:moveTo>
                    <a:pt x="0" y="0"/>
                  </a:moveTo>
                  <a:lnTo>
                    <a:pt x="1902691" y="0"/>
                  </a:lnTo>
                  <a:lnTo>
                    <a:pt x="1902691" y="646407"/>
                  </a:lnTo>
                  <a:lnTo>
                    <a:pt x="0" y="646407"/>
                  </a:lnTo>
                  <a:close/>
                </a:path>
              </a:pathLst>
            </a:custGeom>
            <a:solidFill>
              <a:srgbClr val="FFFFFF"/>
            </a:solidFill>
          </p:spPr>
          <p:txBody>
            <a:bodyPr/>
            <a:lstStyle/>
            <a:p>
              <a:endParaRPr lang="en-IL"/>
            </a:p>
          </p:txBody>
        </p:sp>
        <p:sp>
          <p:nvSpPr>
            <p:cNvPr id="4" name="TextBox 4"/>
            <p:cNvSpPr txBox="1"/>
            <p:nvPr/>
          </p:nvSpPr>
          <p:spPr>
            <a:xfrm>
              <a:off x="0" y="-38100"/>
              <a:ext cx="1902691" cy="68450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1768451" y="4403326"/>
            <a:ext cx="1200210" cy="1200210"/>
          </a:xfrm>
          <a:custGeom>
            <a:avLst/>
            <a:gdLst/>
            <a:ahLst/>
            <a:cxnLst/>
            <a:rect l="l" t="t" r="r" b="b"/>
            <a:pathLst>
              <a:path w="1200210" h="1200210">
                <a:moveTo>
                  <a:pt x="0" y="0"/>
                </a:moveTo>
                <a:lnTo>
                  <a:pt x="1200210" y="0"/>
                </a:lnTo>
                <a:lnTo>
                  <a:pt x="1200210" y="1200211"/>
                </a:lnTo>
                <a:lnTo>
                  <a:pt x="0" y="12002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6" name="AutoShape 6"/>
          <p:cNvSpPr/>
          <p:nvPr/>
        </p:nvSpPr>
        <p:spPr>
          <a:xfrm flipV="1">
            <a:off x="2968661" y="5003431"/>
            <a:ext cx="13528604" cy="0"/>
          </a:xfrm>
          <a:prstGeom prst="line">
            <a:avLst/>
          </a:prstGeom>
          <a:ln w="76200" cap="flat">
            <a:solidFill>
              <a:srgbClr val="FFFFFF"/>
            </a:solidFill>
            <a:prstDash val="solid"/>
            <a:headEnd type="none" w="sm" len="sm"/>
            <a:tailEnd type="none" w="sm" len="sm"/>
          </a:ln>
        </p:spPr>
        <p:txBody>
          <a:bodyPr/>
          <a:lstStyle/>
          <a:p>
            <a:endParaRPr lang="en-IL"/>
          </a:p>
        </p:txBody>
      </p:sp>
      <p:sp>
        <p:nvSpPr>
          <p:cNvPr id="7" name="Freeform 7"/>
          <p:cNvSpPr/>
          <p:nvPr/>
        </p:nvSpPr>
        <p:spPr>
          <a:xfrm>
            <a:off x="17259300" y="9258300"/>
            <a:ext cx="814739" cy="815699"/>
          </a:xfrm>
          <a:custGeom>
            <a:avLst/>
            <a:gdLst/>
            <a:ahLst/>
            <a:cxnLst/>
            <a:rect l="l" t="t" r="r" b="b"/>
            <a:pathLst>
              <a:path w="814739" h="815699">
                <a:moveTo>
                  <a:pt x="0" y="0"/>
                </a:moveTo>
                <a:lnTo>
                  <a:pt x="814739" y="0"/>
                </a:lnTo>
                <a:lnTo>
                  <a:pt x="814739" y="815699"/>
                </a:lnTo>
                <a:lnTo>
                  <a:pt x="0" y="815699"/>
                </a:lnTo>
                <a:lnTo>
                  <a:pt x="0" y="0"/>
                </a:lnTo>
                <a:close/>
              </a:path>
            </a:pathLst>
          </a:custGeom>
          <a:blipFill>
            <a:blip r:embed="rId5"/>
            <a:stretch>
              <a:fillRect/>
            </a:stretch>
          </a:blipFill>
        </p:spPr>
        <p:txBody>
          <a:bodyPr/>
          <a:lstStyle/>
          <a:p>
            <a:endParaRPr lang="en-IL"/>
          </a:p>
        </p:txBody>
      </p:sp>
      <p:sp>
        <p:nvSpPr>
          <p:cNvPr id="8" name="Freeform 8"/>
          <p:cNvSpPr/>
          <p:nvPr/>
        </p:nvSpPr>
        <p:spPr>
          <a:xfrm>
            <a:off x="1928131" y="4624666"/>
            <a:ext cx="880851" cy="757532"/>
          </a:xfrm>
          <a:custGeom>
            <a:avLst/>
            <a:gdLst/>
            <a:ahLst/>
            <a:cxnLst/>
            <a:rect l="l" t="t" r="r" b="b"/>
            <a:pathLst>
              <a:path w="880851" h="757532">
                <a:moveTo>
                  <a:pt x="0" y="0"/>
                </a:moveTo>
                <a:lnTo>
                  <a:pt x="880851" y="0"/>
                </a:lnTo>
                <a:lnTo>
                  <a:pt x="880851" y="757531"/>
                </a:lnTo>
                <a:lnTo>
                  <a:pt x="0" y="7575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L"/>
          </a:p>
        </p:txBody>
      </p:sp>
      <p:sp>
        <p:nvSpPr>
          <p:cNvPr id="9" name="Freeform 9"/>
          <p:cNvSpPr/>
          <p:nvPr/>
        </p:nvSpPr>
        <p:spPr>
          <a:xfrm rot="-5400000">
            <a:off x="9719342" y="4403326"/>
            <a:ext cx="1200210" cy="1200210"/>
          </a:xfrm>
          <a:custGeom>
            <a:avLst/>
            <a:gdLst/>
            <a:ahLst/>
            <a:cxnLst/>
            <a:rect l="l" t="t" r="r" b="b"/>
            <a:pathLst>
              <a:path w="1200210" h="1200210">
                <a:moveTo>
                  <a:pt x="0" y="0"/>
                </a:moveTo>
                <a:lnTo>
                  <a:pt x="1200211" y="0"/>
                </a:lnTo>
                <a:lnTo>
                  <a:pt x="1200211" y="1200211"/>
                </a:lnTo>
                <a:lnTo>
                  <a:pt x="0" y="12002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10" name="Freeform 10"/>
          <p:cNvSpPr/>
          <p:nvPr/>
        </p:nvSpPr>
        <p:spPr>
          <a:xfrm rot="-5400000">
            <a:off x="12425834" y="4403326"/>
            <a:ext cx="1200210" cy="1200210"/>
          </a:xfrm>
          <a:custGeom>
            <a:avLst/>
            <a:gdLst/>
            <a:ahLst/>
            <a:cxnLst/>
            <a:rect l="l" t="t" r="r" b="b"/>
            <a:pathLst>
              <a:path w="1200210" h="1200210">
                <a:moveTo>
                  <a:pt x="0" y="0"/>
                </a:moveTo>
                <a:lnTo>
                  <a:pt x="1200211" y="0"/>
                </a:lnTo>
                <a:lnTo>
                  <a:pt x="1200211" y="1200211"/>
                </a:lnTo>
                <a:lnTo>
                  <a:pt x="0" y="12002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11" name="Freeform 11"/>
          <p:cNvSpPr/>
          <p:nvPr/>
        </p:nvSpPr>
        <p:spPr>
          <a:xfrm rot="-5400000">
            <a:off x="15620042" y="4403326"/>
            <a:ext cx="1200210" cy="1200210"/>
          </a:xfrm>
          <a:custGeom>
            <a:avLst/>
            <a:gdLst/>
            <a:ahLst/>
            <a:cxnLst/>
            <a:rect l="l" t="t" r="r" b="b"/>
            <a:pathLst>
              <a:path w="1200210" h="1200210">
                <a:moveTo>
                  <a:pt x="0" y="0"/>
                </a:moveTo>
                <a:lnTo>
                  <a:pt x="1200210" y="0"/>
                </a:lnTo>
                <a:lnTo>
                  <a:pt x="1200210" y="1200211"/>
                </a:lnTo>
                <a:lnTo>
                  <a:pt x="0" y="12002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12" name="Freeform 12"/>
          <p:cNvSpPr/>
          <p:nvPr/>
        </p:nvSpPr>
        <p:spPr>
          <a:xfrm rot="-5400000">
            <a:off x="4387446" y="4403326"/>
            <a:ext cx="1200210" cy="1200210"/>
          </a:xfrm>
          <a:custGeom>
            <a:avLst/>
            <a:gdLst/>
            <a:ahLst/>
            <a:cxnLst/>
            <a:rect l="l" t="t" r="r" b="b"/>
            <a:pathLst>
              <a:path w="1200210" h="1200210">
                <a:moveTo>
                  <a:pt x="0" y="0"/>
                </a:moveTo>
                <a:lnTo>
                  <a:pt x="1200211" y="0"/>
                </a:lnTo>
                <a:lnTo>
                  <a:pt x="1200211" y="1200211"/>
                </a:lnTo>
                <a:lnTo>
                  <a:pt x="0" y="12002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13" name="Freeform 13"/>
          <p:cNvSpPr/>
          <p:nvPr/>
        </p:nvSpPr>
        <p:spPr>
          <a:xfrm rot="-5400000">
            <a:off x="7014182" y="4403326"/>
            <a:ext cx="1200210" cy="1200210"/>
          </a:xfrm>
          <a:custGeom>
            <a:avLst/>
            <a:gdLst/>
            <a:ahLst/>
            <a:cxnLst/>
            <a:rect l="l" t="t" r="r" b="b"/>
            <a:pathLst>
              <a:path w="1200210" h="1200210">
                <a:moveTo>
                  <a:pt x="0" y="0"/>
                </a:moveTo>
                <a:lnTo>
                  <a:pt x="1200210" y="0"/>
                </a:lnTo>
                <a:lnTo>
                  <a:pt x="1200210" y="1200211"/>
                </a:lnTo>
                <a:lnTo>
                  <a:pt x="0" y="12002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14" name="Freeform 14"/>
          <p:cNvSpPr/>
          <p:nvPr/>
        </p:nvSpPr>
        <p:spPr>
          <a:xfrm>
            <a:off x="4607615" y="4622325"/>
            <a:ext cx="759872" cy="759872"/>
          </a:xfrm>
          <a:custGeom>
            <a:avLst/>
            <a:gdLst/>
            <a:ahLst/>
            <a:cxnLst/>
            <a:rect l="l" t="t" r="r" b="b"/>
            <a:pathLst>
              <a:path w="759872" h="759872">
                <a:moveTo>
                  <a:pt x="0" y="0"/>
                </a:moveTo>
                <a:lnTo>
                  <a:pt x="759873" y="0"/>
                </a:lnTo>
                <a:lnTo>
                  <a:pt x="759873" y="759872"/>
                </a:lnTo>
                <a:lnTo>
                  <a:pt x="0" y="7598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L"/>
          </a:p>
        </p:txBody>
      </p:sp>
      <p:sp>
        <p:nvSpPr>
          <p:cNvPr id="15" name="Freeform 15"/>
          <p:cNvSpPr/>
          <p:nvPr/>
        </p:nvSpPr>
        <p:spPr>
          <a:xfrm>
            <a:off x="9986740" y="4670723"/>
            <a:ext cx="665416" cy="665416"/>
          </a:xfrm>
          <a:custGeom>
            <a:avLst/>
            <a:gdLst/>
            <a:ahLst/>
            <a:cxnLst/>
            <a:rect l="l" t="t" r="r" b="b"/>
            <a:pathLst>
              <a:path w="665416" h="665416">
                <a:moveTo>
                  <a:pt x="0" y="0"/>
                </a:moveTo>
                <a:lnTo>
                  <a:pt x="665416" y="0"/>
                </a:lnTo>
                <a:lnTo>
                  <a:pt x="665416" y="665417"/>
                </a:lnTo>
                <a:lnTo>
                  <a:pt x="0" y="6654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L"/>
          </a:p>
        </p:txBody>
      </p:sp>
      <p:sp>
        <p:nvSpPr>
          <p:cNvPr id="16" name="Freeform 16"/>
          <p:cNvSpPr/>
          <p:nvPr/>
        </p:nvSpPr>
        <p:spPr>
          <a:xfrm>
            <a:off x="7242182" y="4645354"/>
            <a:ext cx="765485" cy="713814"/>
          </a:xfrm>
          <a:custGeom>
            <a:avLst/>
            <a:gdLst/>
            <a:ahLst/>
            <a:cxnLst/>
            <a:rect l="l" t="t" r="r" b="b"/>
            <a:pathLst>
              <a:path w="765485" h="713814">
                <a:moveTo>
                  <a:pt x="0" y="0"/>
                </a:moveTo>
                <a:lnTo>
                  <a:pt x="765485" y="0"/>
                </a:lnTo>
                <a:lnTo>
                  <a:pt x="765485" y="713814"/>
                </a:lnTo>
                <a:lnTo>
                  <a:pt x="0" y="71381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L"/>
          </a:p>
        </p:txBody>
      </p:sp>
      <p:sp>
        <p:nvSpPr>
          <p:cNvPr id="17" name="Freeform 17"/>
          <p:cNvSpPr/>
          <p:nvPr/>
        </p:nvSpPr>
        <p:spPr>
          <a:xfrm>
            <a:off x="12691203" y="4670723"/>
            <a:ext cx="690854" cy="613997"/>
          </a:xfrm>
          <a:custGeom>
            <a:avLst/>
            <a:gdLst/>
            <a:ahLst/>
            <a:cxnLst/>
            <a:rect l="l" t="t" r="r" b="b"/>
            <a:pathLst>
              <a:path w="690854" h="613997">
                <a:moveTo>
                  <a:pt x="0" y="0"/>
                </a:moveTo>
                <a:lnTo>
                  <a:pt x="690854" y="0"/>
                </a:lnTo>
                <a:lnTo>
                  <a:pt x="690854" y="613997"/>
                </a:lnTo>
                <a:lnTo>
                  <a:pt x="0" y="61399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L"/>
          </a:p>
        </p:txBody>
      </p:sp>
      <p:sp>
        <p:nvSpPr>
          <p:cNvPr id="18" name="Freeform 18"/>
          <p:cNvSpPr/>
          <p:nvPr/>
        </p:nvSpPr>
        <p:spPr>
          <a:xfrm>
            <a:off x="15816370" y="4610666"/>
            <a:ext cx="807554" cy="785530"/>
          </a:xfrm>
          <a:custGeom>
            <a:avLst/>
            <a:gdLst/>
            <a:ahLst/>
            <a:cxnLst/>
            <a:rect l="l" t="t" r="r" b="b"/>
            <a:pathLst>
              <a:path w="807554" h="785530">
                <a:moveTo>
                  <a:pt x="0" y="0"/>
                </a:moveTo>
                <a:lnTo>
                  <a:pt x="807554" y="0"/>
                </a:lnTo>
                <a:lnTo>
                  <a:pt x="807554" y="785530"/>
                </a:lnTo>
                <a:lnTo>
                  <a:pt x="0" y="78553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L"/>
          </a:p>
        </p:txBody>
      </p:sp>
      <p:sp>
        <p:nvSpPr>
          <p:cNvPr id="19" name="TextBox 19"/>
          <p:cNvSpPr txBox="1"/>
          <p:nvPr/>
        </p:nvSpPr>
        <p:spPr>
          <a:xfrm>
            <a:off x="600967" y="74639"/>
            <a:ext cx="6058150" cy="2066925"/>
          </a:xfrm>
          <a:prstGeom prst="rect">
            <a:avLst/>
          </a:prstGeom>
        </p:spPr>
        <p:txBody>
          <a:bodyPr lIns="0" tIns="0" rIns="0" bIns="0" rtlCol="0" anchor="t">
            <a:spAutoFit/>
          </a:bodyPr>
          <a:lstStyle/>
          <a:p>
            <a:pPr algn="ctr">
              <a:lnSpc>
                <a:spcPts val="16800"/>
              </a:lnSpc>
            </a:pPr>
            <a:r>
              <a:rPr lang="en-US" sz="12000">
                <a:solidFill>
                  <a:srgbClr val="174876"/>
                </a:solidFill>
                <a:latin typeface="Antonio Bold"/>
              </a:rPr>
              <a:t>Summary</a:t>
            </a:r>
          </a:p>
        </p:txBody>
      </p:sp>
      <p:sp>
        <p:nvSpPr>
          <p:cNvPr id="20" name="TextBox 20"/>
          <p:cNvSpPr txBox="1"/>
          <p:nvPr/>
        </p:nvSpPr>
        <p:spPr>
          <a:xfrm>
            <a:off x="6712021" y="5985845"/>
            <a:ext cx="1801617" cy="448310"/>
          </a:xfrm>
          <a:prstGeom prst="rect">
            <a:avLst/>
          </a:prstGeom>
        </p:spPr>
        <p:txBody>
          <a:bodyPr lIns="0" tIns="0" rIns="0" bIns="0" rtlCol="0" anchor="t">
            <a:spAutoFit/>
          </a:bodyPr>
          <a:lstStyle/>
          <a:p>
            <a:pPr algn="ctr">
              <a:lnSpc>
                <a:spcPts val="3640"/>
              </a:lnSpc>
            </a:pPr>
            <a:r>
              <a:rPr lang="en-US" sz="2600">
                <a:solidFill>
                  <a:srgbClr val="FFFFFF"/>
                </a:solidFill>
                <a:latin typeface="Canva Sans"/>
              </a:rPr>
              <a:t>Results</a:t>
            </a:r>
          </a:p>
        </p:txBody>
      </p:sp>
      <p:sp>
        <p:nvSpPr>
          <p:cNvPr id="21" name="TextBox 21"/>
          <p:cNvSpPr txBox="1"/>
          <p:nvPr/>
        </p:nvSpPr>
        <p:spPr>
          <a:xfrm>
            <a:off x="9418639" y="5985845"/>
            <a:ext cx="1801617" cy="448310"/>
          </a:xfrm>
          <a:prstGeom prst="rect">
            <a:avLst/>
          </a:prstGeom>
        </p:spPr>
        <p:txBody>
          <a:bodyPr lIns="0" tIns="0" rIns="0" bIns="0" rtlCol="0" anchor="t">
            <a:spAutoFit/>
          </a:bodyPr>
          <a:lstStyle/>
          <a:p>
            <a:pPr algn="ctr">
              <a:lnSpc>
                <a:spcPts val="3640"/>
              </a:lnSpc>
            </a:pPr>
            <a:r>
              <a:rPr lang="en-US" sz="2600">
                <a:solidFill>
                  <a:srgbClr val="FFFFFF"/>
                </a:solidFill>
                <a:latin typeface="Canva Sans"/>
              </a:rPr>
              <a:t>ChatBot</a:t>
            </a:r>
          </a:p>
        </p:txBody>
      </p:sp>
      <p:sp>
        <p:nvSpPr>
          <p:cNvPr id="22" name="TextBox 22"/>
          <p:cNvSpPr txBox="1"/>
          <p:nvPr/>
        </p:nvSpPr>
        <p:spPr>
          <a:xfrm>
            <a:off x="4106700" y="5985845"/>
            <a:ext cx="1933314" cy="448310"/>
          </a:xfrm>
          <a:prstGeom prst="rect">
            <a:avLst/>
          </a:prstGeom>
        </p:spPr>
        <p:txBody>
          <a:bodyPr lIns="0" tIns="0" rIns="0" bIns="0" rtlCol="0" anchor="t">
            <a:spAutoFit/>
          </a:bodyPr>
          <a:lstStyle/>
          <a:p>
            <a:pPr algn="ctr">
              <a:lnSpc>
                <a:spcPts val="3640"/>
              </a:lnSpc>
            </a:pPr>
            <a:r>
              <a:rPr lang="en-US" sz="2600">
                <a:solidFill>
                  <a:srgbClr val="FFFFFF"/>
                </a:solidFill>
                <a:latin typeface="Canva Sans"/>
              </a:rPr>
              <a:t>SEARCHING </a:t>
            </a:r>
          </a:p>
        </p:txBody>
      </p:sp>
      <p:sp>
        <p:nvSpPr>
          <p:cNvPr id="23" name="TextBox 23"/>
          <p:cNvSpPr txBox="1"/>
          <p:nvPr/>
        </p:nvSpPr>
        <p:spPr>
          <a:xfrm>
            <a:off x="1467748" y="5985845"/>
            <a:ext cx="1801617" cy="448310"/>
          </a:xfrm>
          <a:prstGeom prst="rect">
            <a:avLst/>
          </a:prstGeom>
        </p:spPr>
        <p:txBody>
          <a:bodyPr lIns="0" tIns="0" rIns="0" bIns="0" rtlCol="0" anchor="t">
            <a:spAutoFit/>
          </a:bodyPr>
          <a:lstStyle/>
          <a:p>
            <a:pPr algn="ctr">
              <a:lnSpc>
                <a:spcPts val="3640"/>
              </a:lnSpc>
            </a:pPr>
            <a:r>
              <a:rPr lang="en-US" sz="2600">
                <a:solidFill>
                  <a:srgbClr val="FFFFFF"/>
                </a:solidFill>
                <a:latin typeface="Canva Sans"/>
              </a:rPr>
              <a:t>GUI</a:t>
            </a:r>
          </a:p>
        </p:txBody>
      </p:sp>
      <p:sp>
        <p:nvSpPr>
          <p:cNvPr id="24" name="TextBox 24"/>
          <p:cNvSpPr txBox="1"/>
          <p:nvPr/>
        </p:nvSpPr>
        <p:spPr>
          <a:xfrm>
            <a:off x="12125131" y="5985845"/>
            <a:ext cx="1801617" cy="448310"/>
          </a:xfrm>
          <a:prstGeom prst="rect">
            <a:avLst/>
          </a:prstGeom>
        </p:spPr>
        <p:txBody>
          <a:bodyPr lIns="0" tIns="0" rIns="0" bIns="0" rtlCol="0" anchor="t">
            <a:spAutoFit/>
          </a:bodyPr>
          <a:lstStyle/>
          <a:p>
            <a:pPr algn="ctr">
              <a:lnSpc>
                <a:spcPts val="3640"/>
              </a:lnSpc>
            </a:pPr>
            <a:r>
              <a:rPr lang="en-US" sz="2600">
                <a:solidFill>
                  <a:srgbClr val="FFFFFF"/>
                </a:solidFill>
                <a:latin typeface="Canva Sans"/>
              </a:rPr>
              <a:t>Statistic</a:t>
            </a:r>
          </a:p>
        </p:txBody>
      </p:sp>
      <p:sp>
        <p:nvSpPr>
          <p:cNvPr id="25" name="TextBox 25"/>
          <p:cNvSpPr txBox="1"/>
          <p:nvPr/>
        </p:nvSpPr>
        <p:spPr>
          <a:xfrm>
            <a:off x="14603023" y="5985845"/>
            <a:ext cx="2197894" cy="448310"/>
          </a:xfrm>
          <a:prstGeom prst="rect">
            <a:avLst/>
          </a:prstGeom>
        </p:spPr>
        <p:txBody>
          <a:bodyPr lIns="0" tIns="0" rIns="0" bIns="0" rtlCol="0" anchor="t">
            <a:spAutoFit/>
          </a:bodyPr>
          <a:lstStyle/>
          <a:p>
            <a:pPr algn="ctr">
              <a:lnSpc>
                <a:spcPts val="3639"/>
              </a:lnSpc>
              <a:spcBef>
                <a:spcPct val="0"/>
              </a:spcBef>
            </a:pPr>
            <a:r>
              <a:rPr lang="en-US" sz="2599">
                <a:solidFill>
                  <a:srgbClr val="FFFFFF"/>
                </a:solidFill>
                <a:latin typeface="Canva Sans"/>
              </a:rPr>
              <a:t>Index Editting</a:t>
            </a:r>
          </a:p>
        </p:txBody>
      </p:sp>
      <p:sp>
        <p:nvSpPr>
          <p:cNvPr id="26" name="TextBox 26"/>
          <p:cNvSpPr txBox="1"/>
          <p:nvPr/>
        </p:nvSpPr>
        <p:spPr>
          <a:xfrm>
            <a:off x="0" y="9930765"/>
            <a:ext cx="3927574" cy="356235"/>
          </a:xfrm>
          <a:prstGeom prst="rect">
            <a:avLst/>
          </a:prstGeom>
        </p:spPr>
        <p:txBody>
          <a:bodyPr lIns="0" tIns="0" rIns="0" bIns="0" rtlCol="0" anchor="t">
            <a:spAutoFit/>
          </a:bodyPr>
          <a:lstStyle/>
          <a:p>
            <a:pPr>
              <a:lnSpc>
                <a:spcPts val="2940"/>
              </a:lnSpc>
            </a:pPr>
            <a:r>
              <a:rPr lang="en-US" sz="2100">
                <a:solidFill>
                  <a:srgbClr val="FFFFFF"/>
                </a:solidFill>
                <a:latin typeface="Canva Sans"/>
              </a:rPr>
              <a:t>PantherSearch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5216782" y="-19050"/>
            <a:ext cx="7854437" cy="3970364"/>
            <a:chOff x="0" y="0"/>
            <a:chExt cx="2068658" cy="1045693"/>
          </a:xfrm>
        </p:grpSpPr>
        <p:sp>
          <p:nvSpPr>
            <p:cNvPr id="3" name="Freeform 3"/>
            <p:cNvSpPr/>
            <p:nvPr/>
          </p:nvSpPr>
          <p:spPr>
            <a:xfrm>
              <a:off x="0" y="0"/>
              <a:ext cx="2068658" cy="1045693"/>
            </a:xfrm>
            <a:custGeom>
              <a:avLst/>
              <a:gdLst/>
              <a:ahLst/>
              <a:cxnLst/>
              <a:rect l="l" t="t" r="r" b="b"/>
              <a:pathLst>
                <a:path w="2068658" h="1045693">
                  <a:moveTo>
                    <a:pt x="0" y="0"/>
                  </a:moveTo>
                  <a:lnTo>
                    <a:pt x="2068658" y="0"/>
                  </a:lnTo>
                  <a:lnTo>
                    <a:pt x="2068658" y="1045693"/>
                  </a:lnTo>
                  <a:lnTo>
                    <a:pt x="0" y="1045693"/>
                  </a:lnTo>
                  <a:close/>
                </a:path>
              </a:pathLst>
            </a:custGeom>
            <a:solidFill>
              <a:srgbClr val="FFFFFF"/>
            </a:solidFill>
          </p:spPr>
          <p:txBody>
            <a:bodyPr/>
            <a:lstStyle/>
            <a:p>
              <a:endParaRPr lang="en-IL"/>
            </a:p>
          </p:txBody>
        </p:sp>
        <p:sp>
          <p:nvSpPr>
            <p:cNvPr id="4" name="TextBox 4"/>
            <p:cNvSpPr txBox="1"/>
            <p:nvPr/>
          </p:nvSpPr>
          <p:spPr>
            <a:xfrm>
              <a:off x="0" y="-38100"/>
              <a:ext cx="2068658" cy="1083793"/>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216782" y="5810250"/>
            <a:ext cx="7854437" cy="2066925"/>
          </a:xfrm>
          <a:prstGeom prst="rect">
            <a:avLst/>
          </a:prstGeom>
        </p:spPr>
        <p:txBody>
          <a:bodyPr lIns="0" tIns="0" rIns="0" bIns="0" rtlCol="0" anchor="t">
            <a:spAutoFit/>
          </a:bodyPr>
          <a:lstStyle/>
          <a:p>
            <a:pPr algn="ctr">
              <a:lnSpc>
                <a:spcPts val="16800"/>
              </a:lnSpc>
            </a:pPr>
            <a:r>
              <a:rPr lang="en-US" sz="12000">
                <a:solidFill>
                  <a:srgbClr val="FFFFFF"/>
                </a:solidFill>
                <a:latin typeface="Antonio Bold"/>
              </a:rPr>
              <a:t>THANK YOU</a:t>
            </a:r>
          </a:p>
        </p:txBody>
      </p:sp>
      <p:sp>
        <p:nvSpPr>
          <p:cNvPr id="6" name="TextBox 6"/>
          <p:cNvSpPr txBox="1"/>
          <p:nvPr/>
        </p:nvSpPr>
        <p:spPr>
          <a:xfrm>
            <a:off x="5216782" y="4343400"/>
            <a:ext cx="7854437" cy="1724025"/>
          </a:xfrm>
          <a:prstGeom prst="rect">
            <a:avLst/>
          </a:prstGeom>
        </p:spPr>
        <p:txBody>
          <a:bodyPr lIns="0" tIns="0" rIns="0" bIns="0" rtlCol="0" anchor="t">
            <a:spAutoFit/>
          </a:bodyPr>
          <a:lstStyle/>
          <a:p>
            <a:pPr algn="ctr">
              <a:lnSpc>
                <a:spcPts val="13200"/>
              </a:lnSpc>
            </a:pPr>
            <a:r>
              <a:rPr lang="en-US" sz="12000">
                <a:solidFill>
                  <a:srgbClr val="FFFFFF"/>
                </a:solidFill>
                <a:latin typeface="Antonio Bold"/>
              </a:rPr>
              <a:t>THANK YOU</a:t>
            </a:r>
          </a:p>
        </p:txBody>
      </p:sp>
      <p:sp>
        <p:nvSpPr>
          <p:cNvPr id="7" name="TextBox 7"/>
          <p:cNvSpPr txBox="1"/>
          <p:nvPr/>
        </p:nvSpPr>
        <p:spPr>
          <a:xfrm>
            <a:off x="5216782" y="2514600"/>
            <a:ext cx="7854437" cy="1724025"/>
          </a:xfrm>
          <a:prstGeom prst="rect">
            <a:avLst/>
          </a:prstGeom>
        </p:spPr>
        <p:txBody>
          <a:bodyPr lIns="0" tIns="0" rIns="0" bIns="0" rtlCol="0" anchor="t">
            <a:spAutoFit/>
          </a:bodyPr>
          <a:lstStyle/>
          <a:p>
            <a:pPr algn="ctr">
              <a:lnSpc>
                <a:spcPts val="13200"/>
              </a:lnSpc>
            </a:pPr>
            <a:r>
              <a:rPr lang="en-US" sz="12000">
                <a:solidFill>
                  <a:srgbClr val="174876"/>
                </a:solidFill>
                <a:latin typeface="Antonio Bold"/>
              </a:rPr>
              <a:t>THANK YOU</a:t>
            </a:r>
          </a:p>
        </p:txBody>
      </p:sp>
      <p:sp>
        <p:nvSpPr>
          <p:cNvPr id="8" name="Freeform 8"/>
          <p:cNvSpPr/>
          <p:nvPr/>
        </p:nvSpPr>
        <p:spPr>
          <a:xfrm>
            <a:off x="17259300" y="9258300"/>
            <a:ext cx="814739" cy="815699"/>
          </a:xfrm>
          <a:custGeom>
            <a:avLst/>
            <a:gdLst/>
            <a:ahLst/>
            <a:cxnLst/>
            <a:rect l="l" t="t" r="r" b="b"/>
            <a:pathLst>
              <a:path w="814739" h="815699">
                <a:moveTo>
                  <a:pt x="0" y="0"/>
                </a:moveTo>
                <a:lnTo>
                  <a:pt x="814739" y="0"/>
                </a:lnTo>
                <a:lnTo>
                  <a:pt x="814739" y="815699"/>
                </a:lnTo>
                <a:lnTo>
                  <a:pt x="0" y="815699"/>
                </a:lnTo>
                <a:lnTo>
                  <a:pt x="0" y="0"/>
                </a:lnTo>
                <a:close/>
              </a:path>
            </a:pathLst>
          </a:custGeom>
          <a:blipFill>
            <a:blip r:embed="rId2"/>
            <a:stretch>
              <a:fillRect/>
            </a:stretch>
          </a:blipFill>
        </p:spPr>
        <p:txBody>
          <a:bodyPr/>
          <a:lstStyle/>
          <a:p>
            <a:endParaRPr lang="en-IL"/>
          </a:p>
        </p:txBody>
      </p:sp>
      <p:sp>
        <p:nvSpPr>
          <p:cNvPr id="9" name="TextBox 9"/>
          <p:cNvSpPr txBox="1"/>
          <p:nvPr/>
        </p:nvSpPr>
        <p:spPr>
          <a:xfrm>
            <a:off x="0" y="9930765"/>
            <a:ext cx="3927574" cy="356235"/>
          </a:xfrm>
          <a:prstGeom prst="rect">
            <a:avLst/>
          </a:prstGeom>
        </p:spPr>
        <p:txBody>
          <a:bodyPr lIns="0" tIns="0" rIns="0" bIns="0" rtlCol="0" anchor="t">
            <a:spAutoFit/>
          </a:bodyPr>
          <a:lstStyle/>
          <a:p>
            <a:pPr>
              <a:lnSpc>
                <a:spcPts val="2940"/>
              </a:lnSpc>
            </a:pPr>
            <a:r>
              <a:rPr lang="en-US" sz="2100">
                <a:solidFill>
                  <a:srgbClr val="FFFFFF"/>
                </a:solidFill>
                <a:latin typeface="Canva Sans"/>
              </a:rPr>
              <a:t>PantherSearch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sp>
        <p:nvSpPr>
          <p:cNvPr id="2" name="TextBox 2"/>
          <p:cNvSpPr txBox="1"/>
          <p:nvPr/>
        </p:nvSpPr>
        <p:spPr>
          <a:xfrm>
            <a:off x="0" y="9930765"/>
            <a:ext cx="3927574" cy="356235"/>
          </a:xfrm>
          <a:prstGeom prst="rect">
            <a:avLst/>
          </a:prstGeom>
        </p:spPr>
        <p:txBody>
          <a:bodyPr lIns="0" tIns="0" rIns="0" bIns="0" rtlCol="0" anchor="t">
            <a:spAutoFit/>
          </a:bodyPr>
          <a:lstStyle/>
          <a:p>
            <a:pPr>
              <a:lnSpc>
                <a:spcPts val="2940"/>
              </a:lnSpc>
            </a:pPr>
            <a:r>
              <a:rPr lang="en-US" sz="2100">
                <a:solidFill>
                  <a:srgbClr val="FFFFFF"/>
                </a:solidFill>
                <a:latin typeface="Canva Sans"/>
              </a:rPr>
              <a:t>PantherSearch</a:t>
            </a:r>
          </a:p>
        </p:txBody>
      </p:sp>
      <p:grpSp>
        <p:nvGrpSpPr>
          <p:cNvPr id="3" name="Group 3"/>
          <p:cNvGrpSpPr/>
          <p:nvPr/>
        </p:nvGrpSpPr>
        <p:grpSpPr>
          <a:xfrm>
            <a:off x="0" y="3105150"/>
            <a:ext cx="7014731" cy="1762760"/>
            <a:chOff x="0" y="0"/>
            <a:chExt cx="1847501" cy="464266"/>
          </a:xfrm>
        </p:grpSpPr>
        <p:sp>
          <p:nvSpPr>
            <p:cNvPr id="4" name="Freeform 4"/>
            <p:cNvSpPr/>
            <p:nvPr/>
          </p:nvSpPr>
          <p:spPr>
            <a:xfrm>
              <a:off x="0" y="0"/>
              <a:ext cx="1847501" cy="464266"/>
            </a:xfrm>
            <a:custGeom>
              <a:avLst/>
              <a:gdLst/>
              <a:ahLst/>
              <a:cxnLst/>
              <a:rect l="l" t="t" r="r" b="b"/>
              <a:pathLst>
                <a:path w="1847501" h="464266">
                  <a:moveTo>
                    <a:pt x="0" y="0"/>
                  </a:moveTo>
                  <a:lnTo>
                    <a:pt x="1847501" y="0"/>
                  </a:lnTo>
                  <a:lnTo>
                    <a:pt x="1847501" y="464266"/>
                  </a:lnTo>
                  <a:lnTo>
                    <a:pt x="0" y="464266"/>
                  </a:lnTo>
                  <a:close/>
                </a:path>
              </a:pathLst>
            </a:custGeom>
            <a:solidFill>
              <a:srgbClr val="FFFFFF"/>
            </a:solidFill>
          </p:spPr>
          <p:txBody>
            <a:bodyPr/>
            <a:lstStyle/>
            <a:p>
              <a:endParaRPr lang="en-IL"/>
            </a:p>
          </p:txBody>
        </p:sp>
        <p:sp>
          <p:nvSpPr>
            <p:cNvPr id="5" name="TextBox 5"/>
            <p:cNvSpPr txBox="1"/>
            <p:nvPr/>
          </p:nvSpPr>
          <p:spPr>
            <a:xfrm>
              <a:off x="0" y="-38100"/>
              <a:ext cx="1847501" cy="502366"/>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0" y="3024953"/>
            <a:ext cx="7637165" cy="1640808"/>
          </a:xfrm>
          <a:prstGeom prst="rect">
            <a:avLst/>
          </a:prstGeom>
        </p:spPr>
        <p:txBody>
          <a:bodyPr lIns="0" tIns="0" rIns="0" bIns="0" rtlCol="0" anchor="t">
            <a:spAutoFit/>
          </a:bodyPr>
          <a:lstStyle/>
          <a:p>
            <a:pPr>
              <a:lnSpc>
                <a:spcPts val="13323"/>
              </a:lnSpc>
            </a:pPr>
            <a:r>
              <a:rPr lang="en-US" sz="9516">
                <a:solidFill>
                  <a:srgbClr val="174876"/>
                </a:solidFill>
                <a:latin typeface="Antonio Bold"/>
              </a:rPr>
              <a:t>PantherSearch</a:t>
            </a:r>
          </a:p>
        </p:txBody>
      </p:sp>
      <p:sp>
        <p:nvSpPr>
          <p:cNvPr id="7" name="TextBox 7"/>
          <p:cNvSpPr txBox="1"/>
          <p:nvPr/>
        </p:nvSpPr>
        <p:spPr>
          <a:xfrm>
            <a:off x="1028700" y="1133475"/>
            <a:ext cx="5492237" cy="1724025"/>
          </a:xfrm>
          <a:prstGeom prst="rect">
            <a:avLst/>
          </a:prstGeom>
        </p:spPr>
        <p:txBody>
          <a:bodyPr lIns="0" tIns="0" rIns="0" bIns="0" rtlCol="0" anchor="t">
            <a:spAutoFit/>
          </a:bodyPr>
          <a:lstStyle/>
          <a:p>
            <a:pPr>
              <a:lnSpc>
                <a:spcPts val="13200"/>
              </a:lnSpc>
            </a:pPr>
            <a:r>
              <a:rPr lang="en-US" sz="12000">
                <a:solidFill>
                  <a:srgbClr val="FFFFFF"/>
                </a:solidFill>
                <a:latin typeface="Antonio Bold"/>
              </a:rPr>
              <a:t>WHAT IS</a:t>
            </a:r>
          </a:p>
        </p:txBody>
      </p:sp>
      <p:sp>
        <p:nvSpPr>
          <p:cNvPr id="8" name="TextBox 8"/>
          <p:cNvSpPr txBox="1"/>
          <p:nvPr/>
        </p:nvSpPr>
        <p:spPr>
          <a:xfrm>
            <a:off x="8187362" y="5546915"/>
            <a:ext cx="9071938" cy="1994535"/>
          </a:xfrm>
          <a:prstGeom prst="rect">
            <a:avLst/>
          </a:prstGeom>
        </p:spPr>
        <p:txBody>
          <a:bodyPr lIns="0" tIns="0" rIns="0" bIns="0" rtlCol="0" anchor="t">
            <a:spAutoFit/>
          </a:bodyPr>
          <a:lstStyle/>
          <a:p>
            <a:pPr>
              <a:lnSpc>
                <a:spcPts val="2940"/>
              </a:lnSpc>
            </a:pPr>
            <a:r>
              <a:rPr lang="en-US" sz="2100">
                <a:solidFill>
                  <a:srgbClr val="FFFFFF"/>
                </a:solidFill>
                <a:latin typeface="Canva Sans Italics"/>
              </a:rPr>
              <a:t>The PantherSearch project is a search engine for the redhat website.</a:t>
            </a:r>
          </a:p>
          <a:p>
            <a:pPr>
              <a:lnSpc>
                <a:spcPts val="2940"/>
              </a:lnSpc>
            </a:pPr>
            <a:r>
              <a:rPr lang="en-US" sz="2100">
                <a:solidFill>
                  <a:srgbClr val="FFFFFF"/>
                </a:solidFill>
                <a:latin typeface="Canva Sans Italics"/>
              </a:rPr>
              <a:t>Its purpose is to optimize and refine the search on the site on various topics and details, on the subject of cloud computing.</a:t>
            </a:r>
          </a:p>
          <a:p>
            <a:pPr>
              <a:lnSpc>
                <a:spcPts val="2940"/>
              </a:lnSpc>
            </a:pPr>
            <a:endParaRPr lang="en-US" sz="2100">
              <a:solidFill>
                <a:srgbClr val="FFFFFF"/>
              </a:solidFill>
              <a:latin typeface="Canva Sans Italics"/>
            </a:endParaRPr>
          </a:p>
          <a:p>
            <a:pPr algn="l">
              <a:lnSpc>
                <a:spcPts val="2940"/>
              </a:lnSpc>
            </a:pPr>
            <a:r>
              <a:rPr lang="en-US" sz="2100">
                <a:solidFill>
                  <a:srgbClr val="FFFFFF"/>
                </a:solidFill>
                <a:latin typeface="Canva Sans Italics"/>
              </a:rPr>
              <a:t>The app consists 2 diffrent screens for regular user and manager user.</a:t>
            </a:r>
          </a:p>
        </p:txBody>
      </p:sp>
      <p:sp>
        <p:nvSpPr>
          <p:cNvPr id="9" name="Freeform 9"/>
          <p:cNvSpPr/>
          <p:nvPr/>
        </p:nvSpPr>
        <p:spPr>
          <a:xfrm>
            <a:off x="17259300" y="9258300"/>
            <a:ext cx="814739" cy="815699"/>
          </a:xfrm>
          <a:custGeom>
            <a:avLst/>
            <a:gdLst/>
            <a:ahLst/>
            <a:cxnLst/>
            <a:rect l="l" t="t" r="r" b="b"/>
            <a:pathLst>
              <a:path w="814739" h="815699">
                <a:moveTo>
                  <a:pt x="0" y="0"/>
                </a:moveTo>
                <a:lnTo>
                  <a:pt x="814739" y="0"/>
                </a:lnTo>
                <a:lnTo>
                  <a:pt x="814739" y="815699"/>
                </a:lnTo>
                <a:lnTo>
                  <a:pt x="0" y="815699"/>
                </a:lnTo>
                <a:lnTo>
                  <a:pt x="0" y="0"/>
                </a:lnTo>
                <a:close/>
              </a:path>
            </a:pathLst>
          </a:custGeom>
          <a:blipFill>
            <a:blip r:embed="rId2"/>
            <a:stretch>
              <a:fillRect/>
            </a:stretch>
          </a:blipFill>
        </p:spPr>
        <p:txBody>
          <a:bodyPr/>
          <a:lstStyle/>
          <a:p>
            <a:endParaRPr lang="en-IL"/>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338331" cy="2454328"/>
            <a:chOff x="0" y="0"/>
            <a:chExt cx="1405980" cy="646407"/>
          </a:xfrm>
        </p:grpSpPr>
        <p:sp>
          <p:nvSpPr>
            <p:cNvPr id="3" name="Freeform 3"/>
            <p:cNvSpPr/>
            <p:nvPr/>
          </p:nvSpPr>
          <p:spPr>
            <a:xfrm>
              <a:off x="0" y="0"/>
              <a:ext cx="1405980" cy="646407"/>
            </a:xfrm>
            <a:custGeom>
              <a:avLst/>
              <a:gdLst/>
              <a:ahLst/>
              <a:cxnLst/>
              <a:rect l="l" t="t" r="r" b="b"/>
              <a:pathLst>
                <a:path w="1405980" h="646407">
                  <a:moveTo>
                    <a:pt x="0" y="0"/>
                  </a:moveTo>
                  <a:lnTo>
                    <a:pt x="1405980" y="0"/>
                  </a:lnTo>
                  <a:lnTo>
                    <a:pt x="1405980" y="646407"/>
                  </a:lnTo>
                  <a:lnTo>
                    <a:pt x="0" y="646407"/>
                  </a:lnTo>
                  <a:close/>
                </a:path>
              </a:pathLst>
            </a:custGeom>
            <a:solidFill>
              <a:srgbClr val="FFFFFF"/>
            </a:solidFill>
          </p:spPr>
          <p:txBody>
            <a:bodyPr/>
            <a:lstStyle/>
            <a:p>
              <a:endParaRPr lang="en-IL"/>
            </a:p>
          </p:txBody>
        </p:sp>
        <p:sp>
          <p:nvSpPr>
            <p:cNvPr id="4" name="TextBox 4"/>
            <p:cNvSpPr txBox="1"/>
            <p:nvPr/>
          </p:nvSpPr>
          <p:spPr>
            <a:xfrm>
              <a:off x="0" y="-38100"/>
              <a:ext cx="1405980" cy="68450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6544707" y="2687486"/>
            <a:ext cx="1553067" cy="1553067"/>
          </a:xfrm>
          <a:custGeom>
            <a:avLst/>
            <a:gdLst/>
            <a:ahLst/>
            <a:cxnLst/>
            <a:rect l="l" t="t" r="r" b="b"/>
            <a:pathLst>
              <a:path w="1553067" h="1553067">
                <a:moveTo>
                  <a:pt x="0" y="0"/>
                </a:moveTo>
                <a:lnTo>
                  <a:pt x="1553067" y="0"/>
                </a:lnTo>
                <a:lnTo>
                  <a:pt x="1553067" y="1553067"/>
                </a:lnTo>
                <a:lnTo>
                  <a:pt x="0" y="1553067"/>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IL"/>
          </a:p>
        </p:txBody>
      </p:sp>
      <p:sp>
        <p:nvSpPr>
          <p:cNvPr id="6" name="Freeform 6"/>
          <p:cNvSpPr/>
          <p:nvPr/>
        </p:nvSpPr>
        <p:spPr>
          <a:xfrm>
            <a:off x="6544707" y="5268455"/>
            <a:ext cx="1553067" cy="1553067"/>
          </a:xfrm>
          <a:custGeom>
            <a:avLst/>
            <a:gdLst/>
            <a:ahLst/>
            <a:cxnLst/>
            <a:rect l="l" t="t" r="r" b="b"/>
            <a:pathLst>
              <a:path w="1553067" h="1553067">
                <a:moveTo>
                  <a:pt x="0" y="0"/>
                </a:moveTo>
                <a:lnTo>
                  <a:pt x="1553067" y="0"/>
                </a:lnTo>
                <a:lnTo>
                  <a:pt x="1553067" y="1553067"/>
                </a:lnTo>
                <a:lnTo>
                  <a:pt x="0" y="1553067"/>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IL"/>
          </a:p>
        </p:txBody>
      </p:sp>
      <p:sp>
        <p:nvSpPr>
          <p:cNvPr id="7" name="AutoShape 7"/>
          <p:cNvSpPr/>
          <p:nvPr/>
        </p:nvSpPr>
        <p:spPr>
          <a:xfrm>
            <a:off x="7423830" y="4035374"/>
            <a:ext cx="0" cy="1231329"/>
          </a:xfrm>
          <a:prstGeom prst="line">
            <a:avLst/>
          </a:prstGeom>
          <a:ln w="66675" cap="flat">
            <a:solidFill>
              <a:srgbClr val="FFFFFF"/>
            </a:solidFill>
            <a:prstDash val="solid"/>
            <a:headEnd type="none" w="sm" len="sm"/>
            <a:tailEnd type="none" w="sm" len="sm"/>
          </a:ln>
        </p:spPr>
        <p:txBody>
          <a:bodyPr/>
          <a:lstStyle/>
          <a:p>
            <a:endParaRPr lang="en-IL"/>
          </a:p>
        </p:txBody>
      </p:sp>
      <p:grpSp>
        <p:nvGrpSpPr>
          <p:cNvPr id="8" name="Group 8"/>
          <p:cNvGrpSpPr/>
          <p:nvPr/>
        </p:nvGrpSpPr>
        <p:grpSpPr>
          <a:xfrm>
            <a:off x="6749886" y="2687486"/>
            <a:ext cx="1347888" cy="134788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L"/>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1" name="Group 11"/>
          <p:cNvGrpSpPr/>
          <p:nvPr/>
        </p:nvGrpSpPr>
        <p:grpSpPr>
          <a:xfrm>
            <a:off x="6749886" y="5266704"/>
            <a:ext cx="1347888" cy="13478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L"/>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4" name="Freeform 14"/>
          <p:cNvSpPr/>
          <p:nvPr/>
        </p:nvSpPr>
        <p:spPr>
          <a:xfrm>
            <a:off x="7138350" y="3075950"/>
            <a:ext cx="570960" cy="570960"/>
          </a:xfrm>
          <a:custGeom>
            <a:avLst/>
            <a:gdLst/>
            <a:ahLst/>
            <a:cxnLst/>
            <a:rect l="l" t="t" r="r" b="b"/>
            <a:pathLst>
              <a:path w="570960" h="570960">
                <a:moveTo>
                  <a:pt x="0" y="0"/>
                </a:moveTo>
                <a:lnTo>
                  <a:pt x="570960" y="0"/>
                </a:lnTo>
                <a:lnTo>
                  <a:pt x="570960" y="570960"/>
                </a:lnTo>
                <a:lnTo>
                  <a:pt x="0" y="5709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L"/>
          </a:p>
        </p:txBody>
      </p:sp>
      <p:sp>
        <p:nvSpPr>
          <p:cNvPr id="15" name="Freeform 15"/>
          <p:cNvSpPr/>
          <p:nvPr/>
        </p:nvSpPr>
        <p:spPr>
          <a:xfrm>
            <a:off x="7138350" y="5655168"/>
            <a:ext cx="570960" cy="570960"/>
          </a:xfrm>
          <a:custGeom>
            <a:avLst/>
            <a:gdLst/>
            <a:ahLst/>
            <a:cxnLst/>
            <a:rect l="l" t="t" r="r" b="b"/>
            <a:pathLst>
              <a:path w="570960" h="570960">
                <a:moveTo>
                  <a:pt x="0" y="0"/>
                </a:moveTo>
                <a:lnTo>
                  <a:pt x="570960" y="0"/>
                </a:lnTo>
                <a:lnTo>
                  <a:pt x="570960" y="570960"/>
                </a:lnTo>
                <a:lnTo>
                  <a:pt x="0" y="5709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L"/>
          </a:p>
        </p:txBody>
      </p:sp>
      <p:sp>
        <p:nvSpPr>
          <p:cNvPr id="16" name="TextBox 16"/>
          <p:cNvSpPr txBox="1"/>
          <p:nvPr/>
        </p:nvSpPr>
        <p:spPr>
          <a:xfrm>
            <a:off x="0" y="9940290"/>
            <a:ext cx="3927574" cy="356235"/>
          </a:xfrm>
          <a:prstGeom prst="rect">
            <a:avLst/>
          </a:prstGeom>
        </p:spPr>
        <p:txBody>
          <a:bodyPr lIns="0" tIns="0" rIns="0" bIns="0" rtlCol="0" anchor="t">
            <a:spAutoFit/>
          </a:bodyPr>
          <a:lstStyle/>
          <a:p>
            <a:pPr>
              <a:lnSpc>
                <a:spcPts val="2940"/>
              </a:lnSpc>
            </a:pPr>
            <a:r>
              <a:rPr lang="en-US" sz="2100">
                <a:solidFill>
                  <a:srgbClr val="FFFFFF"/>
                </a:solidFill>
                <a:latin typeface="Canva Sans"/>
              </a:rPr>
              <a:t>PantherSearch</a:t>
            </a:r>
          </a:p>
        </p:txBody>
      </p:sp>
      <p:sp>
        <p:nvSpPr>
          <p:cNvPr id="17" name="TextBox 17"/>
          <p:cNvSpPr txBox="1"/>
          <p:nvPr/>
        </p:nvSpPr>
        <p:spPr>
          <a:xfrm>
            <a:off x="1028700" y="74639"/>
            <a:ext cx="4953000" cy="2066925"/>
          </a:xfrm>
          <a:prstGeom prst="rect">
            <a:avLst/>
          </a:prstGeom>
        </p:spPr>
        <p:txBody>
          <a:bodyPr lIns="0" tIns="0" rIns="0" bIns="0" rtlCol="0" anchor="t">
            <a:spAutoFit/>
          </a:bodyPr>
          <a:lstStyle/>
          <a:p>
            <a:pPr>
              <a:lnSpc>
                <a:spcPts val="16800"/>
              </a:lnSpc>
            </a:pPr>
            <a:r>
              <a:rPr lang="en-US" sz="12000">
                <a:solidFill>
                  <a:srgbClr val="174876"/>
                </a:solidFill>
                <a:latin typeface="Antonio Bold"/>
              </a:rPr>
              <a:t>USER</a:t>
            </a:r>
          </a:p>
        </p:txBody>
      </p:sp>
      <p:grpSp>
        <p:nvGrpSpPr>
          <p:cNvPr id="18" name="Group 18"/>
          <p:cNvGrpSpPr/>
          <p:nvPr/>
        </p:nvGrpSpPr>
        <p:grpSpPr>
          <a:xfrm>
            <a:off x="8453209" y="2946210"/>
            <a:ext cx="3927574" cy="939096"/>
            <a:chOff x="0" y="0"/>
            <a:chExt cx="5236766" cy="1252128"/>
          </a:xfrm>
        </p:grpSpPr>
        <p:sp>
          <p:nvSpPr>
            <p:cNvPr id="19" name="TextBox 19"/>
            <p:cNvSpPr txBox="1"/>
            <p:nvPr/>
          </p:nvSpPr>
          <p:spPr>
            <a:xfrm>
              <a:off x="0" y="739048"/>
              <a:ext cx="5236766" cy="513080"/>
            </a:xfrm>
            <a:prstGeom prst="rect">
              <a:avLst/>
            </a:prstGeom>
          </p:spPr>
          <p:txBody>
            <a:bodyPr lIns="0" tIns="0" rIns="0" bIns="0" rtlCol="0" anchor="t">
              <a:spAutoFit/>
            </a:bodyPr>
            <a:lstStyle/>
            <a:p>
              <a:pPr>
                <a:lnSpc>
                  <a:spcPts val="2940"/>
                </a:lnSpc>
              </a:pPr>
              <a:r>
                <a:rPr lang="en-US" sz="2100">
                  <a:solidFill>
                    <a:srgbClr val="FFFFFF"/>
                  </a:solidFill>
                  <a:latin typeface="Canva Sans Italics"/>
                </a:rPr>
                <a:t>google colab</a:t>
              </a:r>
            </a:p>
          </p:txBody>
        </p:sp>
        <p:sp>
          <p:nvSpPr>
            <p:cNvPr id="20" name="TextBox 20"/>
            <p:cNvSpPr txBox="1"/>
            <p:nvPr/>
          </p:nvSpPr>
          <p:spPr>
            <a:xfrm>
              <a:off x="0" y="-57150"/>
              <a:ext cx="2402156" cy="578697"/>
            </a:xfrm>
            <a:prstGeom prst="rect">
              <a:avLst/>
            </a:prstGeom>
          </p:spPr>
          <p:txBody>
            <a:bodyPr lIns="0" tIns="0" rIns="0" bIns="0" rtlCol="0" anchor="t">
              <a:spAutoFit/>
            </a:bodyPr>
            <a:lstStyle/>
            <a:p>
              <a:pPr>
                <a:lnSpc>
                  <a:spcPts val="3640"/>
                </a:lnSpc>
              </a:pPr>
              <a:r>
                <a:rPr lang="en-US" sz="2600">
                  <a:solidFill>
                    <a:srgbClr val="FFFFFF"/>
                  </a:solidFill>
                  <a:latin typeface="Canva Sans Bold"/>
                </a:rPr>
                <a:t>Search</a:t>
              </a:r>
            </a:p>
          </p:txBody>
        </p:sp>
      </p:grpSp>
      <p:grpSp>
        <p:nvGrpSpPr>
          <p:cNvPr id="21" name="Group 21"/>
          <p:cNvGrpSpPr/>
          <p:nvPr/>
        </p:nvGrpSpPr>
        <p:grpSpPr>
          <a:xfrm>
            <a:off x="8453209" y="5527179"/>
            <a:ext cx="3927574" cy="900996"/>
            <a:chOff x="0" y="0"/>
            <a:chExt cx="5236766" cy="1201328"/>
          </a:xfrm>
        </p:grpSpPr>
        <p:sp>
          <p:nvSpPr>
            <p:cNvPr id="22" name="TextBox 22"/>
            <p:cNvSpPr txBox="1"/>
            <p:nvPr/>
          </p:nvSpPr>
          <p:spPr>
            <a:xfrm>
              <a:off x="0" y="739048"/>
              <a:ext cx="5236766" cy="462280"/>
            </a:xfrm>
            <a:prstGeom prst="rect">
              <a:avLst/>
            </a:prstGeom>
          </p:spPr>
          <p:txBody>
            <a:bodyPr lIns="0" tIns="0" rIns="0" bIns="0" rtlCol="0" anchor="t">
              <a:spAutoFit/>
            </a:bodyPr>
            <a:lstStyle/>
            <a:p>
              <a:pPr>
                <a:lnSpc>
                  <a:spcPts val="2940"/>
                </a:lnSpc>
              </a:pPr>
              <a:endParaRPr/>
            </a:p>
          </p:txBody>
        </p:sp>
        <p:sp>
          <p:nvSpPr>
            <p:cNvPr id="23" name="TextBox 23"/>
            <p:cNvSpPr txBox="1"/>
            <p:nvPr/>
          </p:nvSpPr>
          <p:spPr>
            <a:xfrm>
              <a:off x="0" y="-57150"/>
              <a:ext cx="2402156" cy="578697"/>
            </a:xfrm>
            <a:prstGeom prst="rect">
              <a:avLst/>
            </a:prstGeom>
          </p:spPr>
          <p:txBody>
            <a:bodyPr lIns="0" tIns="0" rIns="0" bIns="0" rtlCol="0" anchor="t">
              <a:spAutoFit/>
            </a:bodyPr>
            <a:lstStyle/>
            <a:p>
              <a:pPr>
                <a:lnSpc>
                  <a:spcPts val="3640"/>
                </a:lnSpc>
              </a:pPr>
              <a:r>
                <a:rPr lang="en-US" sz="2600">
                  <a:solidFill>
                    <a:srgbClr val="FFFFFF"/>
                  </a:solidFill>
                  <a:latin typeface="Canva Sans Bold"/>
                </a:rPr>
                <a:t>Chatbot</a:t>
              </a:r>
            </a:p>
          </p:txBody>
        </p:sp>
      </p:grpSp>
      <p:grpSp>
        <p:nvGrpSpPr>
          <p:cNvPr id="24" name="Group 24"/>
          <p:cNvGrpSpPr/>
          <p:nvPr/>
        </p:nvGrpSpPr>
        <p:grpSpPr>
          <a:xfrm>
            <a:off x="11991021" y="6821522"/>
            <a:ext cx="3927574" cy="900996"/>
            <a:chOff x="0" y="0"/>
            <a:chExt cx="5236766" cy="1201328"/>
          </a:xfrm>
        </p:grpSpPr>
        <p:sp>
          <p:nvSpPr>
            <p:cNvPr id="25" name="TextBox 25"/>
            <p:cNvSpPr txBox="1"/>
            <p:nvPr/>
          </p:nvSpPr>
          <p:spPr>
            <a:xfrm>
              <a:off x="0" y="739048"/>
              <a:ext cx="5236766" cy="462280"/>
            </a:xfrm>
            <a:prstGeom prst="rect">
              <a:avLst/>
            </a:prstGeom>
          </p:spPr>
          <p:txBody>
            <a:bodyPr lIns="0" tIns="0" rIns="0" bIns="0" rtlCol="0" anchor="t">
              <a:spAutoFit/>
            </a:bodyPr>
            <a:lstStyle/>
            <a:p>
              <a:pPr>
                <a:lnSpc>
                  <a:spcPts val="2940"/>
                </a:lnSpc>
              </a:pPr>
              <a:endParaRPr/>
            </a:p>
          </p:txBody>
        </p:sp>
        <p:sp>
          <p:nvSpPr>
            <p:cNvPr id="26" name="TextBox 26"/>
            <p:cNvSpPr txBox="1"/>
            <p:nvPr/>
          </p:nvSpPr>
          <p:spPr>
            <a:xfrm>
              <a:off x="0" y="-57150"/>
              <a:ext cx="2402156" cy="578697"/>
            </a:xfrm>
            <a:prstGeom prst="rect">
              <a:avLst/>
            </a:prstGeom>
          </p:spPr>
          <p:txBody>
            <a:bodyPr lIns="0" tIns="0" rIns="0" bIns="0" rtlCol="0" anchor="t">
              <a:spAutoFit/>
            </a:bodyPr>
            <a:lstStyle/>
            <a:p>
              <a:pPr>
                <a:lnSpc>
                  <a:spcPts val="3640"/>
                </a:lnSpc>
              </a:pPr>
              <a:endParaRPr/>
            </a:p>
          </p:txBody>
        </p:sp>
      </p:grpSp>
      <p:sp>
        <p:nvSpPr>
          <p:cNvPr id="27" name="Freeform 27"/>
          <p:cNvSpPr/>
          <p:nvPr/>
        </p:nvSpPr>
        <p:spPr>
          <a:xfrm>
            <a:off x="17259300" y="9258300"/>
            <a:ext cx="814739" cy="815699"/>
          </a:xfrm>
          <a:custGeom>
            <a:avLst/>
            <a:gdLst/>
            <a:ahLst/>
            <a:cxnLst/>
            <a:rect l="l" t="t" r="r" b="b"/>
            <a:pathLst>
              <a:path w="814739" h="815699">
                <a:moveTo>
                  <a:pt x="0" y="0"/>
                </a:moveTo>
                <a:lnTo>
                  <a:pt x="814739" y="0"/>
                </a:lnTo>
                <a:lnTo>
                  <a:pt x="814739" y="815699"/>
                </a:lnTo>
                <a:lnTo>
                  <a:pt x="0" y="815699"/>
                </a:lnTo>
                <a:lnTo>
                  <a:pt x="0" y="0"/>
                </a:lnTo>
                <a:close/>
              </a:path>
            </a:pathLst>
          </a:custGeom>
          <a:blipFill>
            <a:blip r:embed="rId8"/>
            <a:stretch>
              <a:fillRect/>
            </a:stretch>
          </a:blipFill>
        </p:spPr>
        <p:txBody>
          <a:bodyPr/>
          <a:lstStyle/>
          <a:p>
            <a:endParaRPr lang="en-IL"/>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014731" cy="1762760"/>
            <a:chOff x="0" y="0"/>
            <a:chExt cx="1847501" cy="464266"/>
          </a:xfrm>
        </p:grpSpPr>
        <p:sp>
          <p:nvSpPr>
            <p:cNvPr id="3" name="Freeform 3"/>
            <p:cNvSpPr/>
            <p:nvPr/>
          </p:nvSpPr>
          <p:spPr>
            <a:xfrm>
              <a:off x="0" y="0"/>
              <a:ext cx="1847501" cy="464266"/>
            </a:xfrm>
            <a:custGeom>
              <a:avLst/>
              <a:gdLst/>
              <a:ahLst/>
              <a:cxnLst/>
              <a:rect l="l" t="t" r="r" b="b"/>
              <a:pathLst>
                <a:path w="1847501" h="464266">
                  <a:moveTo>
                    <a:pt x="0" y="0"/>
                  </a:moveTo>
                  <a:lnTo>
                    <a:pt x="1847501" y="0"/>
                  </a:lnTo>
                  <a:lnTo>
                    <a:pt x="1847501" y="464266"/>
                  </a:lnTo>
                  <a:lnTo>
                    <a:pt x="0" y="464266"/>
                  </a:lnTo>
                  <a:close/>
                </a:path>
              </a:pathLst>
            </a:custGeom>
            <a:solidFill>
              <a:srgbClr val="FFFFFF"/>
            </a:solidFill>
          </p:spPr>
          <p:txBody>
            <a:bodyPr/>
            <a:lstStyle/>
            <a:p>
              <a:endParaRPr lang="en-IL"/>
            </a:p>
          </p:txBody>
        </p:sp>
        <p:sp>
          <p:nvSpPr>
            <p:cNvPr id="4" name="TextBox 4"/>
            <p:cNvSpPr txBox="1"/>
            <p:nvPr/>
          </p:nvSpPr>
          <p:spPr>
            <a:xfrm>
              <a:off x="0" y="-38100"/>
              <a:ext cx="1847501" cy="502366"/>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7259300" y="9258300"/>
            <a:ext cx="814739" cy="815699"/>
          </a:xfrm>
          <a:custGeom>
            <a:avLst/>
            <a:gdLst/>
            <a:ahLst/>
            <a:cxnLst/>
            <a:rect l="l" t="t" r="r" b="b"/>
            <a:pathLst>
              <a:path w="814739" h="815699">
                <a:moveTo>
                  <a:pt x="0" y="0"/>
                </a:moveTo>
                <a:lnTo>
                  <a:pt x="814739" y="0"/>
                </a:lnTo>
                <a:lnTo>
                  <a:pt x="814739" y="815699"/>
                </a:lnTo>
                <a:lnTo>
                  <a:pt x="0" y="815699"/>
                </a:lnTo>
                <a:lnTo>
                  <a:pt x="0" y="0"/>
                </a:lnTo>
                <a:close/>
              </a:path>
            </a:pathLst>
          </a:custGeom>
          <a:blipFill>
            <a:blip r:embed="rId2"/>
            <a:stretch>
              <a:fillRect/>
            </a:stretch>
          </a:blipFill>
        </p:spPr>
        <p:txBody>
          <a:bodyPr/>
          <a:lstStyle/>
          <a:p>
            <a:endParaRPr lang="en-IL"/>
          </a:p>
        </p:txBody>
      </p:sp>
      <p:sp>
        <p:nvSpPr>
          <p:cNvPr id="6" name="TextBox 6"/>
          <p:cNvSpPr txBox="1"/>
          <p:nvPr/>
        </p:nvSpPr>
        <p:spPr>
          <a:xfrm>
            <a:off x="0" y="9930765"/>
            <a:ext cx="3927574" cy="356235"/>
          </a:xfrm>
          <a:prstGeom prst="rect">
            <a:avLst/>
          </a:prstGeom>
        </p:spPr>
        <p:txBody>
          <a:bodyPr lIns="0" tIns="0" rIns="0" bIns="0" rtlCol="0" anchor="t">
            <a:spAutoFit/>
          </a:bodyPr>
          <a:lstStyle/>
          <a:p>
            <a:pPr>
              <a:lnSpc>
                <a:spcPts val="2940"/>
              </a:lnSpc>
            </a:pPr>
            <a:r>
              <a:rPr lang="en-US" sz="2100">
                <a:solidFill>
                  <a:srgbClr val="FFFFFF"/>
                </a:solidFill>
                <a:latin typeface="Canva Sans"/>
              </a:rPr>
              <a:t>PantherSearch</a:t>
            </a:r>
          </a:p>
        </p:txBody>
      </p:sp>
      <p:sp>
        <p:nvSpPr>
          <p:cNvPr id="7" name="TextBox 7"/>
          <p:cNvSpPr txBox="1"/>
          <p:nvPr/>
        </p:nvSpPr>
        <p:spPr>
          <a:xfrm>
            <a:off x="1028700" y="-34274"/>
            <a:ext cx="7431079" cy="1640808"/>
          </a:xfrm>
          <a:prstGeom prst="rect">
            <a:avLst/>
          </a:prstGeom>
        </p:spPr>
        <p:txBody>
          <a:bodyPr lIns="0" tIns="0" rIns="0" bIns="0" rtlCol="0" anchor="t">
            <a:spAutoFit/>
          </a:bodyPr>
          <a:lstStyle/>
          <a:p>
            <a:pPr>
              <a:lnSpc>
                <a:spcPts val="13323"/>
              </a:lnSpc>
            </a:pPr>
            <a:r>
              <a:rPr lang="en-US" sz="9516">
                <a:solidFill>
                  <a:srgbClr val="174876"/>
                </a:solidFill>
                <a:latin typeface="Antonio Bold"/>
              </a:rPr>
              <a:t>Manager</a:t>
            </a:r>
          </a:p>
        </p:txBody>
      </p:sp>
      <p:sp>
        <p:nvSpPr>
          <p:cNvPr id="8" name="Freeform 8"/>
          <p:cNvSpPr/>
          <p:nvPr/>
        </p:nvSpPr>
        <p:spPr>
          <a:xfrm>
            <a:off x="9069263" y="1888587"/>
            <a:ext cx="1553067" cy="1553067"/>
          </a:xfrm>
          <a:custGeom>
            <a:avLst/>
            <a:gdLst/>
            <a:ahLst/>
            <a:cxnLst/>
            <a:rect l="l" t="t" r="r" b="b"/>
            <a:pathLst>
              <a:path w="1553067" h="1553067">
                <a:moveTo>
                  <a:pt x="0" y="0"/>
                </a:moveTo>
                <a:lnTo>
                  <a:pt x="1553067" y="0"/>
                </a:lnTo>
                <a:lnTo>
                  <a:pt x="1553067" y="1553067"/>
                </a:lnTo>
                <a:lnTo>
                  <a:pt x="0" y="1553067"/>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txBody>
          <a:bodyPr/>
          <a:lstStyle/>
          <a:p>
            <a:endParaRPr lang="en-IL"/>
          </a:p>
        </p:txBody>
      </p:sp>
      <p:sp>
        <p:nvSpPr>
          <p:cNvPr id="9" name="Freeform 9"/>
          <p:cNvSpPr/>
          <p:nvPr/>
        </p:nvSpPr>
        <p:spPr>
          <a:xfrm>
            <a:off x="9069263" y="7026701"/>
            <a:ext cx="1553067" cy="1553067"/>
          </a:xfrm>
          <a:custGeom>
            <a:avLst/>
            <a:gdLst/>
            <a:ahLst/>
            <a:cxnLst/>
            <a:rect l="l" t="t" r="r" b="b"/>
            <a:pathLst>
              <a:path w="1553067" h="1553067">
                <a:moveTo>
                  <a:pt x="0" y="0"/>
                </a:moveTo>
                <a:lnTo>
                  <a:pt x="1553067" y="0"/>
                </a:lnTo>
                <a:lnTo>
                  <a:pt x="1553067" y="1553067"/>
                </a:lnTo>
                <a:lnTo>
                  <a:pt x="0" y="1553067"/>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txBody>
          <a:bodyPr/>
          <a:lstStyle/>
          <a:p>
            <a:endParaRPr lang="en-IL"/>
          </a:p>
        </p:txBody>
      </p:sp>
      <p:sp>
        <p:nvSpPr>
          <p:cNvPr id="10" name="AutoShape 10"/>
          <p:cNvSpPr/>
          <p:nvPr/>
        </p:nvSpPr>
        <p:spPr>
          <a:xfrm>
            <a:off x="9982201" y="3221630"/>
            <a:ext cx="0" cy="3883285"/>
          </a:xfrm>
          <a:prstGeom prst="line">
            <a:avLst/>
          </a:prstGeom>
          <a:ln w="66675" cap="flat">
            <a:solidFill>
              <a:srgbClr val="FFFFFF"/>
            </a:solidFill>
            <a:prstDash val="solid"/>
            <a:headEnd type="none" w="sm" len="sm"/>
            <a:tailEnd type="none" w="sm" len="sm"/>
          </a:ln>
        </p:spPr>
        <p:txBody>
          <a:bodyPr/>
          <a:lstStyle/>
          <a:p>
            <a:endParaRPr lang="en-IL"/>
          </a:p>
        </p:txBody>
      </p:sp>
      <p:grpSp>
        <p:nvGrpSpPr>
          <p:cNvPr id="11" name="Group 11"/>
          <p:cNvGrpSpPr/>
          <p:nvPr/>
        </p:nvGrpSpPr>
        <p:grpSpPr>
          <a:xfrm>
            <a:off x="9274441" y="1888587"/>
            <a:ext cx="1347888" cy="134788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L"/>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4" name="Group 14"/>
          <p:cNvGrpSpPr/>
          <p:nvPr/>
        </p:nvGrpSpPr>
        <p:grpSpPr>
          <a:xfrm>
            <a:off x="9274441" y="4467805"/>
            <a:ext cx="1347888" cy="134788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L"/>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7" name="Group 17"/>
          <p:cNvGrpSpPr/>
          <p:nvPr/>
        </p:nvGrpSpPr>
        <p:grpSpPr>
          <a:xfrm>
            <a:off x="9274441" y="7026701"/>
            <a:ext cx="1347888" cy="134788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L"/>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0" name="Freeform 20"/>
          <p:cNvSpPr/>
          <p:nvPr/>
        </p:nvSpPr>
        <p:spPr>
          <a:xfrm>
            <a:off x="9506524" y="4689727"/>
            <a:ext cx="883723" cy="883723"/>
          </a:xfrm>
          <a:custGeom>
            <a:avLst/>
            <a:gdLst/>
            <a:ahLst/>
            <a:cxnLst/>
            <a:rect l="l" t="t" r="r" b="b"/>
            <a:pathLst>
              <a:path w="883723" h="883723">
                <a:moveTo>
                  <a:pt x="0" y="0"/>
                </a:moveTo>
                <a:lnTo>
                  <a:pt x="883723" y="0"/>
                </a:lnTo>
                <a:lnTo>
                  <a:pt x="883723" y="883722"/>
                </a:lnTo>
                <a:lnTo>
                  <a:pt x="0" y="8837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21" name="Freeform 21"/>
          <p:cNvSpPr/>
          <p:nvPr/>
        </p:nvSpPr>
        <p:spPr>
          <a:xfrm>
            <a:off x="9602958" y="7310094"/>
            <a:ext cx="690854" cy="613997"/>
          </a:xfrm>
          <a:custGeom>
            <a:avLst/>
            <a:gdLst/>
            <a:ahLst/>
            <a:cxnLst/>
            <a:rect l="l" t="t" r="r" b="b"/>
            <a:pathLst>
              <a:path w="690854" h="613997">
                <a:moveTo>
                  <a:pt x="0" y="0"/>
                </a:moveTo>
                <a:lnTo>
                  <a:pt x="690855" y="0"/>
                </a:lnTo>
                <a:lnTo>
                  <a:pt x="690855" y="613997"/>
                </a:lnTo>
                <a:lnTo>
                  <a:pt x="0" y="6139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L"/>
          </a:p>
        </p:txBody>
      </p:sp>
      <p:sp>
        <p:nvSpPr>
          <p:cNvPr id="22" name="Freeform 22"/>
          <p:cNvSpPr/>
          <p:nvPr/>
        </p:nvSpPr>
        <p:spPr>
          <a:xfrm>
            <a:off x="9602958" y="2201276"/>
            <a:ext cx="715285" cy="722510"/>
          </a:xfrm>
          <a:custGeom>
            <a:avLst/>
            <a:gdLst/>
            <a:ahLst/>
            <a:cxnLst/>
            <a:rect l="l" t="t" r="r" b="b"/>
            <a:pathLst>
              <a:path w="715285" h="722510">
                <a:moveTo>
                  <a:pt x="0" y="0"/>
                </a:moveTo>
                <a:lnTo>
                  <a:pt x="715285" y="0"/>
                </a:lnTo>
                <a:lnTo>
                  <a:pt x="715285" y="722510"/>
                </a:lnTo>
                <a:lnTo>
                  <a:pt x="0" y="7225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L"/>
          </a:p>
        </p:txBody>
      </p:sp>
      <p:grpSp>
        <p:nvGrpSpPr>
          <p:cNvPr id="23" name="Group 23"/>
          <p:cNvGrpSpPr/>
          <p:nvPr/>
        </p:nvGrpSpPr>
        <p:grpSpPr>
          <a:xfrm>
            <a:off x="10823199" y="2244451"/>
            <a:ext cx="4983311" cy="900996"/>
            <a:chOff x="0" y="0"/>
            <a:chExt cx="6644415" cy="1201328"/>
          </a:xfrm>
        </p:grpSpPr>
        <p:sp>
          <p:nvSpPr>
            <p:cNvPr id="24" name="TextBox 24"/>
            <p:cNvSpPr txBox="1"/>
            <p:nvPr/>
          </p:nvSpPr>
          <p:spPr>
            <a:xfrm>
              <a:off x="0" y="739048"/>
              <a:ext cx="6644415" cy="462280"/>
            </a:xfrm>
            <a:prstGeom prst="rect">
              <a:avLst/>
            </a:prstGeom>
          </p:spPr>
          <p:txBody>
            <a:bodyPr lIns="0" tIns="0" rIns="0" bIns="0" rtlCol="0" anchor="t">
              <a:spAutoFit/>
            </a:bodyPr>
            <a:lstStyle/>
            <a:p>
              <a:pPr>
                <a:lnSpc>
                  <a:spcPts val="2940"/>
                </a:lnSpc>
              </a:pPr>
              <a:endParaRPr/>
            </a:p>
          </p:txBody>
        </p:sp>
        <p:sp>
          <p:nvSpPr>
            <p:cNvPr id="25" name="TextBox 25"/>
            <p:cNvSpPr txBox="1"/>
            <p:nvPr/>
          </p:nvSpPr>
          <p:spPr>
            <a:xfrm>
              <a:off x="0" y="-57150"/>
              <a:ext cx="3047858" cy="578697"/>
            </a:xfrm>
            <a:prstGeom prst="rect">
              <a:avLst/>
            </a:prstGeom>
          </p:spPr>
          <p:txBody>
            <a:bodyPr lIns="0" tIns="0" rIns="0" bIns="0" rtlCol="0" anchor="t">
              <a:spAutoFit/>
            </a:bodyPr>
            <a:lstStyle/>
            <a:p>
              <a:pPr>
                <a:lnSpc>
                  <a:spcPts val="3640"/>
                </a:lnSpc>
              </a:pPr>
              <a:r>
                <a:rPr lang="en-US" sz="2600">
                  <a:solidFill>
                    <a:srgbClr val="FFFFFF"/>
                  </a:solidFill>
                  <a:latin typeface="Canva Sans Bold"/>
                </a:rPr>
                <a:t>Edit Indexes</a:t>
              </a:r>
            </a:p>
          </p:txBody>
        </p:sp>
      </p:grpSp>
      <p:grpSp>
        <p:nvGrpSpPr>
          <p:cNvPr id="26" name="Group 26"/>
          <p:cNvGrpSpPr/>
          <p:nvPr/>
        </p:nvGrpSpPr>
        <p:grpSpPr>
          <a:xfrm>
            <a:off x="10943416" y="4578110"/>
            <a:ext cx="4983311" cy="1348671"/>
            <a:chOff x="0" y="0"/>
            <a:chExt cx="6644415" cy="1798228"/>
          </a:xfrm>
        </p:grpSpPr>
        <p:sp>
          <p:nvSpPr>
            <p:cNvPr id="27" name="TextBox 27"/>
            <p:cNvSpPr txBox="1"/>
            <p:nvPr/>
          </p:nvSpPr>
          <p:spPr>
            <a:xfrm>
              <a:off x="0" y="739048"/>
              <a:ext cx="6644415" cy="1059180"/>
            </a:xfrm>
            <a:prstGeom prst="rect">
              <a:avLst/>
            </a:prstGeom>
          </p:spPr>
          <p:txBody>
            <a:bodyPr lIns="0" tIns="0" rIns="0" bIns="0" rtlCol="0" anchor="t">
              <a:spAutoFit/>
            </a:bodyPr>
            <a:lstStyle/>
            <a:p>
              <a:pPr>
                <a:lnSpc>
                  <a:spcPts val="2940"/>
                </a:lnSpc>
              </a:pPr>
              <a:r>
                <a:rPr lang="en-US" sz="2100">
                  <a:solidFill>
                    <a:srgbClr val="FFFFFF"/>
                  </a:solidFill>
                  <a:latin typeface="Canva Sans Italics"/>
                </a:rPr>
                <a:t>A user with administrator privileges can delete</a:t>
              </a:r>
            </a:p>
          </p:txBody>
        </p:sp>
        <p:sp>
          <p:nvSpPr>
            <p:cNvPr id="28" name="TextBox 28"/>
            <p:cNvSpPr txBox="1"/>
            <p:nvPr/>
          </p:nvSpPr>
          <p:spPr>
            <a:xfrm>
              <a:off x="0" y="-57150"/>
              <a:ext cx="3047858" cy="578697"/>
            </a:xfrm>
            <a:prstGeom prst="rect">
              <a:avLst/>
            </a:prstGeom>
          </p:spPr>
          <p:txBody>
            <a:bodyPr lIns="0" tIns="0" rIns="0" bIns="0" rtlCol="0" anchor="t">
              <a:spAutoFit/>
            </a:bodyPr>
            <a:lstStyle/>
            <a:p>
              <a:pPr>
                <a:lnSpc>
                  <a:spcPts val="3640"/>
                </a:lnSpc>
              </a:pPr>
              <a:r>
                <a:rPr lang="en-US" sz="2600">
                  <a:solidFill>
                    <a:srgbClr val="FFFFFF"/>
                  </a:solidFill>
                  <a:latin typeface="Canva Sans Bold"/>
                </a:rPr>
                <a:t>Edit Links</a:t>
              </a:r>
            </a:p>
          </p:txBody>
        </p:sp>
      </p:grpSp>
      <p:grpSp>
        <p:nvGrpSpPr>
          <p:cNvPr id="29" name="Group 29"/>
          <p:cNvGrpSpPr/>
          <p:nvPr/>
        </p:nvGrpSpPr>
        <p:grpSpPr>
          <a:xfrm>
            <a:off x="10943416" y="7473593"/>
            <a:ext cx="5473220" cy="900996"/>
            <a:chOff x="0" y="0"/>
            <a:chExt cx="7297627" cy="1201328"/>
          </a:xfrm>
        </p:grpSpPr>
        <p:sp>
          <p:nvSpPr>
            <p:cNvPr id="30" name="TextBox 30"/>
            <p:cNvSpPr txBox="1"/>
            <p:nvPr/>
          </p:nvSpPr>
          <p:spPr>
            <a:xfrm>
              <a:off x="0" y="739048"/>
              <a:ext cx="7297627" cy="462280"/>
            </a:xfrm>
            <a:prstGeom prst="rect">
              <a:avLst/>
            </a:prstGeom>
          </p:spPr>
          <p:txBody>
            <a:bodyPr lIns="0" tIns="0" rIns="0" bIns="0" rtlCol="0" anchor="t">
              <a:spAutoFit/>
            </a:bodyPr>
            <a:lstStyle/>
            <a:p>
              <a:pPr>
                <a:lnSpc>
                  <a:spcPts val="2940"/>
                </a:lnSpc>
              </a:pPr>
              <a:endParaRPr/>
            </a:p>
          </p:txBody>
        </p:sp>
        <p:sp>
          <p:nvSpPr>
            <p:cNvPr id="31" name="TextBox 31"/>
            <p:cNvSpPr txBox="1"/>
            <p:nvPr/>
          </p:nvSpPr>
          <p:spPr>
            <a:xfrm>
              <a:off x="0" y="-57150"/>
              <a:ext cx="3347493" cy="578697"/>
            </a:xfrm>
            <a:prstGeom prst="rect">
              <a:avLst/>
            </a:prstGeom>
          </p:spPr>
          <p:txBody>
            <a:bodyPr lIns="0" tIns="0" rIns="0" bIns="0" rtlCol="0" anchor="t">
              <a:spAutoFit/>
            </a:bodyPr>
            <a:lstStyle/>
            <a:p>
              <a:pPr>
                <a:lnSpc>
                  <a:spcPts val="3640"/>
                </a:lnSpc>
              </a:pPr>
              <a:r>
                <a:rPr lang="en-US" sz="2600">
                  <a:solidFill>
                    <a:srgbClr val="FFFFFF"/>
                  </a:solidFill>
                  <a:latin typeface="Canva Sans Bold"/>
                </a:rPr>
                <a:t>View Statistics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771469" y="0"/>
            <a:ext cx="4995431" cy="2454328"/>
            <a:chOff x="0" y="0"/>
            <a:chExt cx="1315669" cy="646407"/>
          </a:xfrm>
        </p:grpSpPr>
        <p:sp>
          <p:nvSpPr>
            <p:cNvPr id="3" name="Freeform 3"/>
            <p:cNvSpPr/>
            <p:nvPr/>
          </p:nvSpPr>
          <p:spPr>
            <a:xfrm>
              <a:off x="0" y="0"/>
              <a:ext cx="1315669" cy="646407"/>
            </a:xfrm>
            <a:custGeom>
              <a:avLst/>
              <a:gdLst/>
              <a:ahLst/>
              <a:cxnLst/>
              <a:rect l="l" t="t" r="r" b="b"/>
              <a:pathLst>
                <a:path w="1315669" h="646407">
                  <a:moveTo>
                    <a:pt x="0" y="0"/>
                  </a:moveTo>
                  <a:lnTo>
                    <a:pt x="1315669" y="0"/>
                  </a:lnTo>
                  <a:lnTo>
                    <a:pt x="1315669" y="646407"/>
                  </a:lnTo>
                  <a:lnTo>
                    <a:pt x="0" y="646407"/>
                  </a:lnTo>
                  <a:close/>
                </a:path>
              </a:pathLst>
            </a:custGeom>
            <a:solidFill>
              <a:srgbClr val="FFFFFF"/>
            </a:solidFill>
          </p:spPr>
          <p:txBody>
            <a:bodyPr/>
            <a:lstStyle/>
            <a:p>
              <a:endParaRPr lang="en-IL"/>
            </a:p>
          </p:txBody>
        </p:sp>
        <p:sp>
          <p:nvSpPr>
            <p:cNvPr id="4" name="TextBox 4"/>
            <p:cNvSpPr txBox="1"/>
            <p:nvPr/>
          </p:nvSpPr>
          <p:spPr>
            <a:xfrm>
              <a:off x="0" y="-38100"/>
              <a:ext cx="1315669" cy="68450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101018"/>
            <a:ext cx="4953000" cy="2066925"/>
          </a:xfrm>
          <a:prstGeom prst="rect">
            <a:avLst/>
          </a:prstGeom>
        </p:spPr>
        <p:txBody>
          <a:bodyPr lIns="0" tIns="0" rIns="0" bIns="0" rtlCol="0" anchor="t">
            <a:spAutoFit/>
          </a:bodyPr>
          <a:lstStyle/>
          <a:p>
            <a:pPr>
              <a:lnSpc>
                <a:spcPts val="16800"/>
              </a:lnSpc>
            </a:pPr>
            <a:r>
              <a:rPr lang="en-US" sz="12000">
                <a:solidFill>
                  <a:srgbClr val="174876"/>
                </a:solidFill>
                <a:latin typeface="Antonio Bold"/>
              </a:rPr>
              <a:t>GUI</a:t>
            </a:r>
          </a:p>
        </p:txBody>
      </p:sp>
      <p:sp>
        <p:nvSpPr>
          <p:cNvPr id="6" name="TextBox 6"/>
          <p:cNvSpPr txBox="1"/>
          <p:nvPr/>
        </p:nvSpPr>
        <p:spPr>
          <a:xfrm>
            <a:off x="11990050" y="5255478"/>
            <a:ext cx="4616643"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Canva Sans Bold"/>
              </a:rPr>
              <a:t>Logo</a:t>
            </a:r>
          </a:p>
        </p:txBody>
      </p:sp>
      <p:sp>
        <p:nvSpPr>
          <p:cNvPr id="7" name="TextBox 7"/>
          <p:cNvSpPr txBox="1"/>
          <p:nvPr/>
        </p:nvSpPr>
        <p:spPr>
          <a:xfrm>
            <a:off x="5551206" y="2639044"/>
            <a:ext cx="4616643" cy="803910"/>
          </a:xfrm>
          <a:prstGeom prst="rect">
            <a:avLst/>
          </a:prstGeom>
        </p:spPr>
        <p:txBody>
          <a:bodyPr lIns="0" tIns="0" rIns="0" bIns="0" rtlCol="0" anchor="t">
            <a:spAutoFit/>
          </a:bodyPr>
          <a:lstStyle/>
          <a:p>
            <a:pPr marL="0" lvl="0" indent="0" algn="l">
              <a:lnSpc>
                <a:spcPts val="2940"/>
              </a:lnSpc>
              <a:spcBef>
                <a:spcPct val="0"/>
              </a:spcBef>
            </a:pPr>
            <a:r>
              <a:rPr lang="en-US" sz="2100">
                <a:solidFill>
                  <a:srgbClr val="F3F6FA"/>
                </a:solidFill>
                <a:latin typeface="Canva Sans Italics"/>
              </a:rPr>
              <a:t>Each screen is a separate file written in html, js, css.</a:t>
            </a:r>
          </a:p>
        </p:txBody>
      </p:sp>
      <p:sp>
        <p:nvSpPr>
          <p:cNvPr id="8" name="TextBox 8"/>
          <p:cNvSpPr txBox="1"/>
          <p:nvPr/>
        </p:nvSpPr>
        <p:spPr>
          <a:xfrm>
            <a:off x="5551206" y="2037133"/>
            <a:ext cx="4616643"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Canva Sans Bold"/>
              </a:rPr>
              <a:t>Screen</a:t>
            </a:r>
          </a:p>
        </p:txBody>
      </p:sp>
      <p:sp>
        <p:nvSpPr>
          <p:cNvPr id="9" name="TextBox 9"/>
          <p:cNvSpPr txBox="1"/>
          <p:nvPr/>
        </p:nvSpPr>
        <p:spPr>
          <a:xfrm>
            <a:off x="12642657" y="2517124"/>
            <a:ext cx="4616643" cy="1623060"/>
          </a:xfrm>
          <a:prstGeom prst="rect">
            <a:avLst/>
          </a:prstGeom>
        </p:spPr>
        <p:txBody>
          <a:bodyPr lIns="0" tIns="0" rIns="0" bIns="0" rtlCol="0" anchor="t">
            <a:spAutoFit/>
          </a:bodyPr>
          <a:lstStyle/>
          <a:p>
            <a:pPr marL="0" lvl="0" indent="0" algn="l">
              <a:lnSpc>
                <a:spcPts val="2940"/>
              </a:lnSpc>
              <a:spcBef>
                <a:spcPct val="0"/>
              </a:spcBef>
            </a:pPr>
            <a:r>
              <a:rPr lang="en-US" sz="2100">
                <a:solidFill>
                  <a:srgbClr val="FFFFFF"/>
                </a:solidFill>
                <a:latin typeface="Canva Sans Italics"/>
              </a:rPr>
              <a:t>The screens are displayed in the collab environment with the help of commands to read the files, respectively.</a:t>
            </a:r>
          </a:p>
        </p:txBody>
      </p:sp>
      <p:sp>
        <p:nvSpPr>
          <p:cNvPr id="10" name="TextBox 10"/>
          <p:cNvSpPr txBox="1"/>
          <p:nvPr/>
        </p:nvSpPr>
        <p:spPr>
          <a:xfrm>
            <a:off x="12642657" y="1915213"/>
            <a:ext cx="4616643"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Canva Sans Bold"/>
              </a:rPr>
              <a:t>Colab</a:t>
            </a:r>
          </a:p>
        </p:txBody>
      </p:sp>
      <p:sp>
        <p:nvSpPr>
          <p:cNvPr id="11" name="TextBox 11"/>
          <p:cNvSpPr txBox="1"/>
          <p:nvPr/>
        </p:nvSpPr>
        <p:spPr>
          <a:xfrm>
            <a:off x="11821872" y="5857389"/>
            <a:ext cx="4690684" cy="727710"/>
          </a:xfrm>
          <a:prstGeom prst="rect">
            <a:avLst/>
          </a:prstGeom>
        </p:spPr>
        <p:txBody>
          <a:bodyPr lIns="0" tIns="0" rIns="0" bIns="0" rtlCol="0" anchor="t">
            <a:spAutoFit/>
          </a:bodyPr>
          <a:lstStyle/>
          <a:p>
            <a:pPr algn="ctr">
              <a:lnSpc>
                <a:spcPts val="2940"/>
              </a:lnSpc>
              <a:spcBef>
                <a:spcPct val="0"/>
              </a:spcBef>
            </a:pPr>
            <a:r>
              <a:rPr lang="en-US" sz="2100">
                <a:solidFill>
                  <a:srgbClr val="FFFFFF"/>
                </a:solidFill>
                <a:latin typeface="Canva Sans"/>
              </a:rPr>
              <a:t>The design and logo were inspired by the team's name - panther.</a:t>
            </a:r>
          </a:p>
        </p:txBody>
      </p:sp>
      <p:sp>
        <p:nvSpPr>
          <p:cNvPr id="12" name="TextBox 12"/>
          <p:cNvSpPr txBox="1"/>
          <p:nvPr/>
        </p:nvSpPr>
        <p:spPr>
          <a:xfrm>
            <a:off x="0" y="9930765"/>
            <a:ext cx="3927574" cy="356235"/>
          </a:xfrm>
          <a:prstGeom prst="rect">
            <a:avLst/>
          </a:prstGeom>
        </p:spPr>
        <p:txBody>
          <a:bodyPr lIns="0" tIns="0" rIns="0" bIns="0" rtlCol="0" anchor="t">
            <a:spAutoFit/>
          </a:bodyPr>
          <a:lstStyle/>
          <a:p>
            <a:pPr>
              <a:lnSpc>
                <a:spcPts val="2940"/>
              </a:lnSpc>
            </a:pPr>
            <a:r>
              <a:rPr lang="en-US" sz="2100">
                <a:solidFill>
                  <a:srgbClr val="FFFFFF"/>
                </a:solidFill>
                <a:latin typeface="Canva Sans"/>
              </a:rPr>
              <a:t>PantherSearch</a:t>
            </a:r>
          </a:p>
        </p:txBody>
      </p:sp>
      <p:sp>
        <p:nvSpPr>
          <p:cNvPr id="13" name="Freeform 13"/>
          <p:cNvSpPr/>
          <p:nvPr/>
        </p:nvSpPr>
        <p:spPr>
          <a:xfrm>
            <a:off x="17259300" y="9258300"/>
            <a:ext cx="814739" cy="815699"/>
          </a:xfrm>
          <a:custGeom>
            <a:avLst/>
            <a:gdLst/>
            <a:ahLst/>
            <a:cxnLst/>
            <a:rect l="l" t="t" r="r" b="b"/>
            <a:pathLst>
              <a:path w="814739" h="815699">
                <a:moveTo>
                  <a:pt x="0" y="0"/>
                </a:moveTo>
                <a:lnTo>
                  <a:pt x="814739" y="0"/>
                </a:lnTo>
                <a:lnTo>
                  <a:pt x="814739" y="815699"/>
                </a:lnTo>
                <a:lnTo>
                  <a:pt x="0" y="815699"/>
                </a:lnTo>
                <a:lnTo>
                  <a:pt x="0" y="0"/>
                </a:lnTo>
                <a:close/>
              </a:path>
            </a:pathLst>
          </a:custGeom>
          <a:blipFill>
            <a:blip r:embed="rId2"/>
            <a:stretch>
              <a:fillRect/>
            </a:stretch>
          </a:blipFill>
        </p:spPr>
        <p:txBody>
          <a:bodyPr/>
          <a:lstStyle/>
          <a:p>
            <a:endParaRPr lang="en-IL"/>
          </a:p>
        </p:txBody>
      </p:sp>
      <p:sp>
        <p:nvSpPr>
          <p:cNvPr id="14" name="TextBox 14"/>
          <p:cNvSpPr txBox="1"/>
          <p:nvPr/>
        </p:nvSpPr>
        <p:spPr>
          <a:xfrm>
            <a:off x="4856303" y="5255478"/>
            <a:ext cx="4616643" cy="448310"/>
          </a:xfrm>
          <a:prstGeom prst="rect">
            <a:avLst/>
          </a:prstGeom>
        </p:spPr>
        <p:txBody>
          <a:bodyPr lIns="0" tIns="0" rIns="0" bIns="0" rtlCol="0" anchor="t">
            <a:spAutoFit/>
          </a:bodyPr>
          <a:lstStyle/>
          <a:p>
            <a:pPr marL="0" lvl="0" indent="0" algn="l">
              <a:lnSpc>
                <a:spcPts val="3640"/>
              </a:lnSpc>
              <a:spcBef>
                <a:spcPct val="0"/>
              </a:spcBef>
            </a:pPr>
            <a:r>
              <a:rPr lang="en-US" sz="2600">
                <a:solidFill>
                  <a:srgbClr val="FFFFFF"/>
                </a:solidFill>
                <a:latin typeface="Canva Sans Bold"/>
              </a:rPr>
              <a:t>Screens transition</a:t>
            </a:r>
          </a:p>
        </p:txBody>
      </p:sp>
      <p:sp>
        <p:nvSpPr>
          <p:cNvPr id="15" name="TextBox 15"/>
          <p:cNvSpPr txBox="1"/>
          <p:nvPr/>
        </p:nvSpPr>
        <p:spPr>
          <a:xfrm>
            <a:off x="4856303" y="5866759"/>
            <a:ext cx="5584220" cy="1125708"/>
          </a:xfrm>
          <a:prstGeom prst="rect">
            <a:avLst/>
          </a:prstGeom>
        </p:spPr>
        <p:txBody>
          <a:bodyPr lIns="0" tIns="0" rIns="0" bIns="0" rtlCol="0" anchor="t">
            <a:spAutoFit/>
          </a:bodyPr>
          <a:lstStyle/>
          <a:p>
            <a:pPr>
              <a:lnSpc>
                <a:spcPts val="3053"/>
              </a:lnSpc>
              <a:spcBef>
                <a:spcPct val="0"/>
              </a:spcBef>
            </a:pPr>
            <a:r>
              <a:rPr lang="en-US" sz="2180">
                <a:solidFill>
                  <a:srgbClr val="FFFFFF"/>
                </a:solidFill>
                <a:latin typeface="Canva Sans"/>
              </a:rPr>
              <a:t>The transition between the screens is carried out by a suitable function that we have built.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300843" cy="2454328"/>
            <a:chOff x="0" y="0"/>
            <a:chExt cx="1132732" cy="646407"/>
          </a:xfrm>
        </p:grpSpPr>
        <p:sp>
          <p:nvSpPr>
            <p:cNvPr id="3" name="Freeform 3"/>
            <p:cNvSpPr/>
            <p:nvPr/>
          </p:nvSpPr>
          <p:spPr>
            <a:xfrm>
              <a:off x="0" y="0"/>
              <a:ext cx="1132732" cy="646407"/>
            </a:xfrm>
            <a:custGeom>
              <a:avLst/>
              <a:gdLst/>
              <a:ahLst/>
              <a:cxnLst/>
              <a:rect l="l" t="t" r="r" b="b"/>
              <a:pathLst>
                <a:path w="1132732" h="646407">
                  <a:moveTo>
                    <a:pt x="0" y="0"/>
                  </a:moveTo>
                  <a:lnTo>
                    <a:pt x="1132732" y="0"/>
                  </a:lnTo>
                  <a:lnTo>
                    <a:pt x="1132732" y="646407"/>
                  </a:lnTo>
                  <a:lnTo>
                    <a:pt x="0" y="646407"/>
                  </a:lnTo>
                  <a:close/>
                </a:path>
              </a:pathLst>
            </a:custGeom>
            <a:solidFill>
              <a:srgbClr val="FFFFFF"/>
            </a:solidFill>
          </p:spPr>
          <p:txBody>
            <a:bodyPr/>
            <a:lstStyle/>
            <a:p>
              <a:endParaRPr lang="en-IL"/>
            </a:p>
          </p:txBody>
        </p:sp>
        <p:sp>
          <p:nvSpPr>
            <p:cNvPr id="4" name="TextBox 4"/>
            <p:cNvSpPr txBox="1"/>
            <p:nvPr/>
          </p:nvSpPr>
          <p:spPr>
            <a:xfrm>
              <a:off x="0" y="-38100"/>
              <a:ext cx="1132732" cy="68450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7259300" y="9258300"/>
            <a:ext cx="814739" cy="815699"/>
          </a:xfrm>
          <a:custGeom>
            <a:avLst/>
            <a:gdLst/>
            <a:ahLst/>
            <a:cxnLst/>
            <a:rect l="l" t="t" r="r" b="b"/>
            <a:pathLst>
              <a:path w="814739" h="815699">
                <a:moveTo>
                  <a:pt x="0" y="0"/>
                </a:moveTo>
                <a:lnTo>
                  <a:pt x="814739" y="0"/>
                </a:lnTo>
                <a:lnTo>
                  <a:pt x="814739" y="815699"/>
                </a:lnTo>
                <a:lnTo>
                  <a:pt x="0" y="815699"/>
                </a:lnTo>
                <a:lnTo>
                  <a:pt x="0" y="0"/>
                </a:lnTo>
                <a:close/>
              </a:path>
            </a:pathLst>
          </a:custGeom>
          <a:blipFill>
            <a:blip r:embed="rId2"/>
            <a:stretch>
              <a:fillRect/>
            </a:stretch>
          </a:blipFill>
        </p:spPr>
        <p:txBody>
          <a:bodyPr/>
          <a:lstStyle/>
          <a:p>
            <a:endParaRPr lang="en-IL"/>
          </a:p>
        </p:txBody>
      </p:sp>
      <p:sp>
        <p:nvSpPr>
          <p:cNvPr id="6" name="Freeform 6"/>
          <p:cNvSpPr/>
          <p:nvPr/>
        </p:nvSpPr>
        <p:spPr>
          <a:xfrm>
            <a:off x="5825673" y="661055"/>
            <a:ext cx="10455390" cy="6647793"/>
          </a:xfrm>
          <a:custGeom>
            <a:avLst/>
            <a:gdLst/>
            <a:ahLst/>
            <a:cxnLst/>
            <a:rect l="l" t="t" r="r" b="b"/>
            <a:pathLst>
              <a:path w="10455390" h="6647793">
                <a:moveTo>
                  <a:pt x="0" y="0"/>
                </a:moveTo>
                <a:lnTo>
                  <a:pt x="10455390" y="0"/>
                </a:lnTo>
                <a:lnTo>
                  <a:pt x="10455390" y="6647793"/>
                </a:lnTo>
                <a:lnTo>
                  <a:pt x="0" y="6647793"/>
                </a:lnTo>
                <a:lnTo>
                  <a:pt x="0" y="0"/>
                </a:lnTo>
                <a:close/>
              </a:path>
            </a:pathLst>
          </a:custGeom>
          <a:blipFill>
            <a:blip r:embed="rId3"/>
            <a:stretch>
              <a:fillRect/>
            </a:stretch>
          </a:blipFill>
        </p:spPr>
        <p:txBody>
          <a:bodyPr/>
          <a:lstStyle/>
          <a:p>
            <a:endParaRPr lang="en-IL"/>
          </a:p>
        </p:txBody>
      </p:sp>
      <p:sp>
        <p:nvSpPr>
          <p:cNvPr id="7" name="Freeform 7"/>
          <p:cNvSpPr/>
          <p:nvPr/>
        </p:nvSpPr>
        <p:spPr>
          <a:xfrm>
            <a:off x="5062868" y="7892360"/>
            <a:ext cx="11773384" cy="1497636"/>
          </a:xfrm>
          <a:custGeom>
            <a:avLst/>
            <a:gdLst/>
            <a:ahLst/>
            <a:cxnLst/>
            <a:rect l="l" t="t" r="r" b="b"/>
            <a:pathLst>
              <a:path w="11773384" h="1497636">
                <a:moveTo>
                  <a:pt x="0" y="0"/>
                </a:moveTo>
                <a:lnTo>
                  <a:pt x="11773383" y="0"/>
                </a:lnTo>
                <a:lnTo>
                  <a:pt x="11773383" y="1497636"/>
                </a:lnTo>
                <a:lnTo>
                  <a:pt x="0" y="1497636"/>
                </a:lnTo>
                <a:lnTo>
                  <a:pt x="0" y="0"/>
                </a:lnTo>
                <a:close/>
              </a:path>
            </a:pathLst>
          </a:custGeom>
          <a:blipFill>
            <a:blip r:embed="rId4"/>
            <a:stretch>
              <a:fillRect/>
            </a:stretch>
          </a:blipFill>
        </p:spPr>
        <p:txBody>
          <a:bodyPr/>
          <a:lstStyle/>
          <a:p>
            <a:endParaRPr lang="en-IL"/>
          </a:p>
        </p:txBody>
      </p:sp>
      <p:sp>
        <p:nvSpPr>
          <p:cNvPr id="8" name="TextBox 8"/>
          <p:cNvSpPr txBox="1"/>
          <p:nvPr/>
        </p:nvSpPr>
        <p:spPr>
          <a:xfrm>
            <a:off x="1028700" y="74639"/>
            <a:ext cx="1972258" cy="2066925"/>
          </a:xfrm>
          <a:prstGeom prst="rect">
            <a:avLst/>
          </a:prstGeom>
        </p:spPr>
        <p:txBody>
          <a:bodyPr lIns="0" tIns="0" rIns="0" bIns="0" rtlCol="0" anchor="t">
            <a:spAutoFit/>
          </a:bodyPr>
          <a:lstStyle/>
          <a:p>
            <a:pPr>
              <a:lnSpc>
                <a:spcPts val="16800"/>
              </a:lnSpc>
            </a:pPr>
            <a:r>
              <a:rPr lang="en-US" sz="12000">
                <a:solidFill>
                  <a:srgbClr val="174876"/>
                </a:solidFill>
                <a:latin typeface="Antonio Bold"/>
              </a:rPr>
              <a:t>GUI</a:t>
            </a:r>
          </a:p>
        </p:txBody>
      </p:sp>
      <p:sp>
        <p:nvSpPr>
          <p:cNvPr id="9" name="TextBox 9"/>
          <p:cNvSpPr txBox="1"/>
          <p:nvPr/>
        </p:nvSpPr>
        <p:spPr>
          <a:xfrm>
            <a:off x="0" y="9932670"/>
            <a:ext cx="3927574" cy="727710"/>
          </a:xfrm>
          <a:prstGeom prst="rect">
            <a:avLst/>
          </a:prstGeom>
        </p:spPr>
        <p:txBody>
          <a:bodyPr lIns="0" tIns="0" rIns="0" bIns="0" rtlCol="0" anchor="t">
            <a:spAutoFit/>
          </a:bodyPr>
          <a:lstStyle/>
          <a:p>
            <a:pPr>
              <a:lnSpc>
                <a:spcPts val="2940"/>
              </a:lnSpc>
            </a:pPr>
            <a:r>
              <a:rPr lang="en-US" sz="2100">
                <a:solidFill>
                  <a:srgbClr val="FFFFFF"/>
                </a:solidFill>
                <a:latin typeface="Canva Sans"/>
              </a:rPr>
              <a:t>PantherSearch</a:t>
            </a:r>
          </a:p>
          <a:p>
            <a:pPr>
              <a:lnSpc>
                <a:spcPts val="2940"/>
              </a:lnSpc>
            </a:pPr>
            <a:endParaRPr lang="en-US" sz="2100">
              <a:solidFill>
                <a:srgbClr val="FFFFFF"/>
              </a:solidFill>
              <a:latin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sp>
        <p:nvSpPr>
          <p:cNvPr id="2" name="Freeform 2"/>
          <p:cNvSpPr/>
          <p:nvPr/>
        </p:nvSpPr>
        <p:spPr>
          <a:xfrm>
            <a:off x="2598370" y="3310065"/>
            <a:ext cx="13582487" cy="2644817"/>
          </a:xfrm>
          <a:custGeom>
            <a:avLst/>
            <a:gdLst/>
            <a:ahLst/>
            <a:cxnLst/>
            <a:rect l="l" t="t" r="r" b="b"/>
            <a:pathLst>
              <a:path w="13582487" h="2644817">
                <a:moveTo>
                  <a:pt x="0" y="0"/>
                </a:moveTo>
                <a:lnTo>
                  <a:pt x="13582487" y="0"/>
                </a:lnTo>
                <a:lnTo>
                  <a:pt x="13582487" y="2644817"/>
                </a:lnTo>
                <a:lnTo>
                  <a:pt x="0" y="2644817"/>
                </a:lnTo>
                <a:lnTo>
                  <a:pt x="0" y="0"/>
                </a:lnTo>
                <a:close/>
              </a:path>
            </a:pathLst>
          </a:custGeom>
          <a:blipFill>
            <a:blip r:embed="rId2"/>
            <a:stretch>
              <a:fillRect b="-18613"/>
            </a:stretch>
          </a:blipFill>
        </p:spPr>
        <p:txBody>
          <a:bodyPr/>
          <a:lstStyle/>
          <a:p>
            <a:endParaRPr lang="en-IL"/>
          </a:p>
        </p:txBody>
      </p:sp>
      <p:sp>
        <p:nvSpPr>
          <p:cNvPr id="3" name="Freeform 3"/>
          <p:cNvSpPr/>
          <p:nvPr/>
        </p:nvSpPr>
        <p:spPr>
          <a:xfrm>
            <a:off x="2632847" y="801410"/>
            <a:ext cx="13513532" cy="454581"/>
          </a:xfrm>
          <a:custGeom>
            <a:avLst/>
            <a:gdLst/>
            <a:ahLst/>
            <a:cxnLst/>
            <a:rect l="l" t="t" r="r" b="b"/>
            <a:pathLst>
              <a:path w="13513532" h="454581">
                <a:moveTo>
                  <a:pt x="0" y="0"/>
                </a:moveTo>
                <a:lnTo>
                  <a:pt x="13513532" y="0"/>
                </a:lnTo>
                <a:lnTo>
                  <a:pt x="13513532" y="454580"/>
                </a:lnTo>
                <a:lnTo>
                  <a:pt x="0" y="454580"/>
                </a:lnTo>
                <a:lnTo>
                  <a:pt x="0" y="0"/>
                </a:lnTo>
                <a:close/>
              </a:path>
            </a:pathLst>
          </a:custGeom>
          <a:blipFill>
            <a:blip r:embed="rId3"/>
            <a:stretch>
              <a:fillRect b="-19068"/>
            </a:stretch>
          </a:blipFill>
        </p:spPr>
        <p:txBody>
          <a:bodyPr/>
          <a:lstStyle/>
          <a:p>
            <a:endParaRPr lang="en-IL"/>
          </a:p>
        </p:txBody>
      </p:sp>
      <p:sp>
        <p:nvSpPr>
          <p:cNvPr id="4" name="AutoShape 4"/>
          <p:cNvSpPr/>
          <p:nvPr/>
        </p:nvSpPr>
        <p:spPr>
          <a:xfrm>
            <a:off x="9191622" y="1571865"/>
            <a:ext cx="19050" cy="1423620"/>
          </a:xfrm>
          <a:prstGeom prst="line">
            <a:avLst/>
          </a:prstGeom>
          <a:ln w="38100" cap="flat">
            <a:solidFill>
              <a:srgbClr val="000000"/>
            </a:solidFill>
            <a:prstDash val="solid"/>
            <a:headEnd type="none" w="sm" len="sm"/>
            <a:tailEnd type="arrow" w="med" len="sm"/>
          </a:ln>
        </p:spPr>
        <p:txBody>
          <a:bodyPr/>
          <a:lstStyle/>
          <a:p>
            <a:endParaRPr lang="en-IL"/>
          </a:p>
        </p:txBody>
      </p:sp>
      <p:sp>
        <p:nvSpPr>
          <p:cNvPr id="5" name="AutoShape 5"/>
          <p:cNvSpPr/>
          <p:nvPr/>
        </p:nvSpPr>
        <p:spPr>
          <a:xfrm>
            <a:off x="9153523" y="6283091"/>
            <a:ext cx="19050" cy="1423620"/>
          </a:xfrm>
          <a:prstGeom prst="line">
            <a:avLst/>
          </a:prstGeom>
          <a:ln w="38100" cap="flat">
            <a:solidFill>
              <a:srgbClr val="000000"/>
            </a:solidFill>
            <a:prstDash val="solid"/>
            <a:headEnd type="none" w="sm" len="sm"/>
            <a:tailEnd type="arrow" w="med" len="sm"/>
          </a:ln>
        </p:spPr>
        <p:txBody>
          <a:bodyPr/>
          <a:lstStyle/>
          <a:p>
            <a:endParaRPr lang="en-IL"/>
          </a:p>
        </p:txBody>
      </p:sp>
      <p:sp>
        <p:nvSpPr>
          <p:cNvPr id="6" name="Freeform 6"/>
          <p:cNvSpPr/>
          <p:nvPr/>
        </p:nvSpPr>
        <p:spPr>
          <a:xfrm>
            <a:off x="4349516" y="7858252"/>
            <a:ext cx="11114226" cy="853788"/>
          </a:xfrm>
          <a:custGeom>
            <a:avLst/>
            <a:gdLst/>
            <a:ahLst/>
            <a:cxnLst/>
            <a:rect l="l" t="t" r="r" b="b"/>
            <a:pathLst>
              <a:path w="11114226" h="853788">
                <a:moveTo>
                  <a:pt x="0" y="0"/>
                </a:moveTo>
                <a:lnTo>
                  <a:pt x="11114226" y="0"/>
                </a:lnTo>
                <a:lnTo>
                  <a:pt x="11114226" y="853788"/>
                </a:lnTo>
                <a:lnTo>
                  <a:pt x="0" y="853788"/>
                </a:lnTo>
                <a:lnTo>
                  <a:pt x="0" y="0"/>
                </a:lnTo>
                <a:close/>
              </a:path>
            </a:pathLst>
          </a:custGeom>
          <a:blipFill>
            <a:blip r:embed="rId4"/>
            <a:stretch>
              <a:fillRect/>
            </a:stretch>
          </a:blipFill>
        </p:spPr>
        <p:txBody>
          <a:bodyPr/>
          <a:lstStyle/>
          <a:p>
            <a:endParaRPr lang="en-IL"/>
          </a:p>
        </p:txBody>
      </p:sp>
      <p:sp>
        <p:nvSpPr>
          <p:cNvPr id="7" name="Freeform 7"/>
          <p:cNvSpPr/>
          <p:nvPr/>
        </p:nvSpPr>
        <p:spPr>
          <a:xfrm>
            <a:off x="4226372" y="9035890"/>
            <a:ext cx="11360513" cy="693560"/>
          </a:xfrm>
          <a:custGeom>
            <a:avLst/>
            <a:gdLst/>
            <a:ahLst/>
            <a:cxnLst/>
            <a:rect l="l" t="t" r="r" b="b"/>
            <a:pathLst>
              <a:path w="11360513" h="693560">
                <a:moveTo>
                  <a:pt x="0" y="0"/>
                </a:moveTo>
                <a:lnTo>
                  <a:pt x="11360513" y="0"/>
                </a:lnTo>
                <a:lnTo>
                  <a:pt x="11360513" y="693560"/>
                </a:lnTo>
                <a:lnTo>
                  <a:pt x="0" y="693560"/>
                </a:lnTo>
                <a:lnTo>
                  <a:pt x="0" y="0"/>
                </a:lnTo>
                <a:close/>
              </a:path>
            </a:pathLst>
          </a:custGeom>
          <a:blipFill>
            <a:blip r:embed="rId5"/>
            <a:stretch>
              <a:fillRect/>
            </a:stretch>
          </a:blipFill>
        </p:spPr>
        <p:txBody>
          <a:bodyPr/>
          <a:lstStyle/>
          <a:p>
            <a:endParaRPr lang="en-I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4876"/>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187362" cy="1762760"/>
            <a:chOff x="0" y="0"/>
            <a:chExt cx="2156342" cy="464266"/>
          </a:xfrm>
        </p:grpSpPr>
        <p:sp>
          <p:nvSpPr>
            <p:cNvPr id="3" name="Freeform 3"/>
            <p:cNvSpPr/>
            <p:nvPr/>
          </p:nvSpPr>
          <p:spPr>
            <a:xfrm>
              <a:off x="0" y="0"/>
              <a:ext cx="2156342" cy="464266"/>
            </a:xfrm>
            <a:custGeom>
              <a:avLst/>
              <a:gdLst/>
              <a:ahLst/>
              <a:cxnLst/>
              <a:rect l="l" t="t" r="r" b="b"/>
              <a:pathLst>
                <a:path w="2156342" h="464266">
                  <a:moveTo>
                    <a:pt x="0" y="0"/>
                  </a:moveTo>
                  <a:lnTo>
                    <a:pt x="2156342" y="0"/>
                  </a:lnTo>
                  <a:lnTo>
                    <a:pt x="2156342" y="464266"/>
                  </a:lnTo>
                  <a:lnTo>
                    <a:pt x="0" y="464266"/>
                  </a:lnTo>
                  <a:close/>
                </a:path>
              </a:pathLst>
            </a:custGeom>
            <a:solidFill>
              <a:srgbClr val="FFFFFF"/>
            </a:solidFill>
          </p:spPr>
          <p:txBody>
            <a:bodyPr/>
            <a:lstStyle/>
            <a:p>
              <a:endParaRPr lang="en-IL"/>
            </a:p>
          </p:txBody>
        </p:sp>
        <p:sp>
          <p:nvSpPr>
            <p:cNvPr id="4" name="TextBox 4"/>
            <p:cNvSpPr txBox="1"/>
            <p:nvPr/>
          </p:nvSpPr>
          <p:spPr>
            <a:xfrm>
              <a:off x="0" y="-38100"/>
              <a:ext cx="2156342" cy="502366"/>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7259300" y="9258300"/>
            <a:ext cx="814739" cy="815699"/>
          </a:xfrm>
          <a:custGeom>
            <a:avLst/>
            <a:gdLst/>
            <a:ahLst/>
            <a:cxnLst/>
            <a:rect l="l" t="t" r="r" b="b"/>
            <a:pathLst>
              <a:path w="814739" h="815699">
                <a:moveTo>
                  <a:pt x="0" y="0"/>
                </a:moveTo>
                <a:lnTo>
                  <a:pt x="814739" y="0"/>
                </a:lnTo>
                <a:lnTo>
                  <a:pt x="814739" y="815699"/>
                </a:lnTo>
                <a:lnTo>
                  <a:pt x="0" y="815699"/>
                </a:lnTo>
                <a:lnTo>
                  <a:pt x="0" y="0"/>
                </a:lnTo>
                <a:close/>
              </a:path>
            </a:pathLst>
          </a:custGeom>
          <a:blipFill>
            <a:blip r:embed="rId2"/>
            <a:stretch>
              <a:fillRect/>
            </a:stretch>
          </a:blipFill>
        </p:spPr>
        <p:txBody>
          <a:bodyPr/>
          <a:lstStyle/>
          <a:p>
            <a:endParaRPr lang="en-IL"/>
          </a:p>
        </p:txBody>
      </p:sp>
      <p:sp>
        <p:nvSpPr>
          <p:cNvPr id="6" name="Freeform 6"/>
          <p:cNvSpPr/>
          <p:nvPr/>
        </p:nvSpPr>
        <p:spPr>
          <a:xfrm>
            <a:off x="1028700" y="2879278"/>
            <a:ext cx="16417072" cy="5727960"/>
          </a:xfrm>
          <a:custGeom>
            <a:avLst/>
            <a:gdLst/>
            <a:ahLst/>
            <a:cxnLst/>
            <a:rect l="l" t="t" r="r" b="b"/>
            <a:pathLst>
              <a:path w="16417072" h="5727960">
                <a:moveTo>
                  <a:pt x="0" y="0"/>
                </a:moveTo>
                <a:lnTo>
                  <a:pt x="16417072" y="0"/>
                </a:lnTo>
                <a:lnTo>
                  <a:pt x="16417072" y="5727959"/>
                </a:lnTo>
                <a:lnTo>
                  <a:pt x="0" y="5727959"/>
                </a:lnTo>
                <a:lnTo>
                  <a:pt x="0" y="0"/>
                </a:lnTo>
                <a:close/>
              </a:path>
            </a:pathLst>
          </a:custGeom>
          <a:blipFill>
            <a:blip r:embed="rId3"/>
            <a:stretch>
              <a:fillRect/>
            </a:stretch>
          </a:blipFill>
        </p:spPr>
        <p:txBody>
          <a:bodyPr/>
          <a:lstStyle/>
          <a:p>
            <a:endParaRPr lang="en-IL"/>
          </a:p>
        </p:txBody>
      </p:sp>
      <p:sp>
        <p:nvSpPr>
          <p:cNvPr id="7" name="TextBox 7"/>
          <p:cNvSpPr txBox="1"/>
          <p:nvPr/>
        </p:nvSpPr>
        <p:spPr>
          <a:xfrm>
            <a:off x="0" y="9930765"/>
            <a:ext cx="3927574" cy="356235"/>
          </a:xfrm>
          <a:prstGeom prst="rect">
            <a:avLst/>
          </a:prstGeom>
        </p:spPr>
        <p:txBody>
          <a:bodyPr lIns="0" tIns="0" rIns="0" bIns="0" rtlCol="0" anchor="t">
            <a:spAutoFit/>
          </a:bodyPr>
          <a:lstStyle/>
          <a:p>
            <a:pPr>
              <a:lnSpc>
                <a:spcPts val="2940"/>
              </a:lnSpc>
            </a:pPr>
            <a:r>
              <a:rPr lang="en-US" sz="2100">
                <a:solidFill>
                  <a:srgbClr val="FFFFFF"/>
                </a:solidFill>
                <a:latin typeface="Canva Sans"/>
              </a:rPr>
              <a:t>PantherSearch</a:t>
            </a:r>
          </a:p>
        </p:txBody>
      </p:sp>
      <p:sp>
        <p:nvSpPr>
          <p:cNvPr id="8" name="TextBox 8"/>
          <p:cNvSpPr txBox="1"/>
          <p:nvPr/>
        </p:nvSpPr>
        <p:spPr>
          <a:xfrm>
            <a:off x="347106" y="50586"/>
            <a:ext cx="8443129" cy="1490137"/>
          </a:xfrm>
          <a:prstGeom prst="rect">
            <a:avLst/>
          </a:prstGeom>
        </p:spPr>
        <p:txBody>
          <a:bodyPr lIns="0" tIns="0" rIns="0" bIns="0" rtlCol="0" anchor="t">
            <a:spAutoFit/>
          </a:bodyPr>
          <a:lstStyle/>
          <a:p>
            <a:pPr>
              <a:lnSpc>
                <a:spcPts val="12113"/>
              </a:lnSpc>
            </a:pPr>
            <a:r>
              <a:rPr lang="en-US" sz="8652">
                <a:solidFill>
                  <a:srgbClr val="174876"/>
                </a:solidFill>
                <a:latin typeface="Antonio Bold"/>
              </a:rPr>
              <a:t>Searching Screen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661</Words>
  <Application>Microsoft Office PowerPoint</Application>
  <PresentationFormat>Custom</PresentationFormat>
  <Paragraphs>121</Paragraphs>
  <Slides>23</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Antonio Bold</vt:lpstr>
      <vt:lpstr>Canva Sans Italics</vt:lpstr>
      <vt:lpstr>Calibri</vt:lpstr>
      <vt:lpstr>Canva Sans Bold Italics</vt:lpstr>
      <vt:lpstr>Canva Sans</vt:lpstr>
      <vt:lpstr>Arial</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PantherSearch</dc:title>
  <cp:lastModifiedBy>אביב בן עזרא</cp:lastModifiedBy>
  <cp:revision>1</cp:revision>
  <dcterms:created xsi:type="dcterms:W3CDTF">2006-08-16T00:00:00Z</dcterms:created>
  <dcterms:modified xsi:type="dcterms:W3CDTF">2024-03-26T19:52:09Z</dcterms:modified>
  <dc:identifier>DAGAi2gHoJk</dc:identifier>
</cp:coreProperties>
</file>